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4"/>
  </p:sldMasterIdLst>
  <p:notesMasterIdLst>
    <p:notesMasterId r:id="rId32"/>
  </p:notesMasterIdLst>
  <p:handoutMasterIdLst>
    <p:handoutMasterId r:id="rId33"/>
  </p:handoutMasterIdLst>
  <p:sldIdLst>
    <p:sldId id="531" r:id="rId5"/>
    <p:sldId id="1023" r:id="rId6"/>
    <p:sldId id="1083" r:id="rId7"/>
    <p:sldId id="1130" r:id="rId8"/>
    <p:sldId id="1122" r:id="rId9"/>
    <p:sldId id="1084" r:id="rId10"/>
    <p:sldId id="1086" r:id="rId11"/>
    <p:sldId id="1118" r:id="rId12"/>
    <p:sldId id="1089" r:id="rId13"/>
    <p:sldId id="1120" r:id="rId14"/>
    <p:sldId id="1091" r:id="rId15"/>
    <p:sldId id="1092" r:id="rId16"/>
    <p:sldId id="1097" r:id="rId17"/>
    <p:sldId id="1102" r:id="rId18"/>
    <p:sldId id="1126" r:id="rId19"/>
    <p:sldId id="1107" r:id="rId20"/>
    <p:sldId id="1110" r:id="rId21"/>
    <p:sldId id="1113" r:id="rId22"/>
    <p:sldId id="1115" r:id="rId23"/>
    <p:sldId id="1121" r:id="rId24"/>
    <p:sldId id="1099" r:id="rId25"/>
    <p:sldId id="1101" r:id="rId26"/>
    <p:sldId id="1128" r:id="rId27"/>
    <p:sldId id="1131" r:id="rId28"/>
    <p:sldId id="1129" r:id="rId29"/>
    <p:sldId id="1082" r:id="rId30"/>
    <p:sldId id="1081" r:id="rId31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Univers 65 Bold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Univers 65 Bold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Univers 65 Bold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Univers 65 Bold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Univers 65 Bold" pitchFamily="34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Univers 65 Bold" pitchFamily="34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Univers 65 Bold" pitchFamily="34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Univers 65 Bold" pitchFamily="34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Univers 65 Bold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AA92953-6B46-49F3-9439-E2E90D737E6B}" v="2" dt="2020-02-14T15:11:25.97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519" autoAdjust="0"/>
    <p:restoredTop sz="94683" autoAdjust="0"/>
  </p:normalViewPr>
  <p:slideViewPr>
    <p:cSldViewPr>
      <p:cViewPr varScale="1">
        <p:scale>
          <a:sx n="86" d="100"/>
          <a:sy n="86" d="100"/>
        </p:scale>
        <p:origin x="1315" y="5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5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handoutMaster" Target="handoutMasters/handoutMaster1.xml"/><Relationship Id="rId38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viewProps" Target="view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0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38372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939" tIns="47969" rIns="95939" bIns="47969" numCol="1" anchor="t" anchorCtr="0" compatLnSpc="1">
            <a:prstTxWarp prst="textNoShape">
              <a:avLst/>
            </a:prstTxWarp>
          </a:bodyPr>
          <a:lstStyle>
            <a:lvl1pPr defTabSz="958850"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850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436" y="0"/>
            <a:ext cx="3038372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939" tIns="47969" rIns="95939" bIns="47969" numCol="1" anchor="t" anchorCtr="0" compatLnSpc="1">
            <a:prstTxWarp prst="textNoShape">
              <a:avLst/>
            </a:prstTxWarp>
          </a:bodyPr>
          <a:lstStyle>
            <a:lvl1pPr algn="r" defTabSz="958850"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850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829989"/>
            <a:ext cx="3038372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939" tIns="47969" rIns="95939" bIns="47969" numCol="1" anchor="b" anchorCtr="0" compatLnSpc="1">
            <a:prstTxWarp prst="textNoShape">
              <a:avLst/>
            </a:prstTxWarp>
          </a:bodyPr>
          <a:lstStyle>
            <a:lvl1pPr defTabSz="958850"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850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436" y="8829989"/>
            <a:ext cx="3038372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939" tIns="47969" rIns="95939" bIns="47969" numCol="1" anchor="b" anchorCtr="0" compatLnSpc="1">
            <a:prstTxWarp prst="textNoShape">
              <a:avLst/>
            </a:prstTxWarp>
          </a:bodyPr>
          <a:lstStyle>
            <a:lvl1pPr algn="r" defTabSz="958850"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fld id="{537EF748-7500-4BB4-9D33-15D33E66A79F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9341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38372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939" tIns="47969" rIns="95939" bIns="47969" numCol="1" anchor="t" anchorCtr="0" compatLnSpc="1">
            <a:prstTxWarp prst="textNoShape">
              <a:avLst/>
            </a:prstTxWarp>
          </a:bodyPr>
          <a:lstStyle>
            <a:lvl1pPr defTabSz="958850"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73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436" y="0"/>
            <a:ext cx="3038372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939" tIns="47969" rIns="95939" bIns="47969" numCol="1" anchor="t" anchorCtr="0" compatLnSpc="1">
            <a:prstTxWarp prst="textNoShape">
              <a:avLst/>
            </a:prstTxWarp>
          </a:bodyPr>
          <a:lstStyle>
            <a:lvl1pPr algn="r" defTabSz="958850"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73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041" y="4415790"/>
            <a:ext cx="5608320" cy="418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939" tIns="47969" rIns="95939" bIns="4796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273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829989"/>
            <a:ext cx="3038372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939" tIns="47969" rIns="95939" bIns="47969" numCol="1" anchor="b" anchorCtr="0" compatLnSpc="1">
            <a:prstTxWarp prst="textNoShape">
              <a:avLst/>
            </a:prstTxWarp>
          </a:bodyPr>
          <a:lstStyle>
            <a:lvl1pPr defTabSz="958850"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73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436" y="8829989"/>
            <a:ext cx="3038372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939" tIns="47969" rIns="95939" bIns="47969" numCol="1" anchor="b" anchorCtr="0" compatLnSpc="1">
            <a:prstTxWarp prst="textNoShape">
              <a:avLst/>
            </a:prstTxWarp>
          </a:bodyPr>
          <a:lstStyle>
            <a:lvl1pPr algn="r" defTabSz="958850"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fld id="{365207E0-9D4E-4EF8-B4B9-F1FAE7CFEE3B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0174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/>
          </a:p>
        </p:txBody>
      </p:sp>
      <p:sp>
        <p:nvSpPr>
          <p:cNvPr id="60420" name="3 Marcador de número de diapositiva"/>
          <p:cNvSpPr txBox="1">
            <a:spLocks noGrp="1"/>
          </p:cNvSpPr>
          <p:nvPr/>
        </p:nvSpPr>
        <p:spPr bwMode="auto">
          <a:xfrm>
            <a:off x="3970161" y="8829574"/>
            <a:ext cx="3038603" cy="465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885" tIns="46442" rIns="92885" bIns="46442" anchor="b"/>
          <a:lstStyle/>
          <a:p>
            <a:pPr algn="r"/>
            <a:fld id="{72ECC5A7-FB64-4083-8886-F4B4EB6760A8}" type="slidenum">
              <a:rPr lang="es-ES" sz="1200"/>
              <a:pPr algn="r"/>
              <a:t>1</a:t>
            </a:fld>
            <a:endParaRPr lang="es-ES" sz="1200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1 Marcador de imagen de diapositiva">
            <a:extLst>
              <a:ext uri="{FF2B5EF4-FFF2-40B4-BE49-F238E27FC236}">
                <a16:creationId xmlns:a16="http://schemas.microsoft.com/office/drawing/2014/main" id="{AC3EE5C6-8DD6-45B0-A615-553D6F0BCA9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2 Marcador de notas">
            <a:extLst>
              <a:ext uri="{FF2B5EF4-FFF2-40B4-BE49-F238E27FC236}">
                <a16:creationId xmlns:a16="http://schemas.microsoft.com/office/drawing/2014/main" id="{585649A2-132C-40E3-9BF1-3068D4047E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MX" altLang="es-UY">
              <a:latin typeface="Times New Roman" panose="02020603050405020304" pitchFamily="18" charset="0"/>
            </a:endParaRPr>
          </a:p>
        </p:txBody>
      </p:sp>
      <p:sp>
        <p:nvSpPr>
          <p:cNvPr id="31748" name="3 Marcador de número de diapositiva">
            <a:extLst>
              <a:ext uri="{FF2B5EF4-FFF2-40B4-BE49-F238E27FC236}">
                <a16:creationId xmlns:a16="http://schemas.microsoft.com/office/drawing/2014/main" id="{52AD74E3-5B93-481B-8DA9-868F580CD76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29EBD86-25DA-4192-BB3C-35A73AD97F8D}" type="slidenum">
              <a:rPr lang="es-ES_tradnl" altLang="es-UY" smtClean="0">
                <a:latin typeface="Times New Roman" panose="02020603050405020304" pitchFamily="18" charset="0"/>
              </a:rPr>
              <a:pPr/>
              <a:t>10</a:t>
            </a:fld>
            <a:endParaRPr lang="es-ES_tradnl" altLang="es-UY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1 Marcador de imagen de diapositiva">
            <a:extLst>
              <a:ext uri="{FF2B5EF4-FFF2-40B4-BE49-F238E27FC236}">
                <a16:creationId xmlns:a16="http://schemas.microsoft.com/office/drawing/2014/main" id="{DE4C5864-140F-43DB-AEE0-B102CB230F9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2 Marcador de notas">
            <a:extLst>
              <a:ext uri="{FF2B5EF4-FFF2-40B4-BE49-F238E27FC236}">
                <a16:creationId xmlns:a16="http://schemas.microsoft.com/office/drawing/2014/main" id="{562B6A36-ADA2-49CD-BF30-C2BA58D37E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MX" altLang="es-UY">
              <a:latin typeface="Times New Roman" panose="02020603050405020304" pitchFamily="18" charset="0"/>
            </a:endParaRPr>
          </a:p>
        </p:txBody>
      </p:sp>
      <p:sp>
        <p:nvSpPr>
          <p:cNvPr id="33796" name="3 Marcador de número de diapositiva">
            <a:extLst>
              <a:ext uri="{FF2B5EF4-FFF2-40B4-BE49-F238E27FC236}">
                <a16:creationId xmlns:a16="http://schemas.microsoft.com/office/drawing/2014/main" id="{0A797FE2-476E-401E-BCC7-7B3BB7B4BCC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F8C84E87-D597-431C-8311-BCA9BA2616DC}" type="slidenum">
              <a:rPr lang="es-ES_tradnl" altLang="es-UY" smtClean="0">
                <a:latin typeface="Times New Roman" panose="02020603050405020304" pitchFamily="18" charset="0"/>
              </a:rPr>
              <a:pPr/>
              <a:t>11</a:t>
            </a:fld>
            <a:endParaRPr lang="es-ES_tradnl" altLang="es-UY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1 Marcador de imagen de diapositiva">
            <a:extLst>
              <a:ext uri="{FF2B5EF4-FFF2-40B4-BE49-F238E27FC236}">
                <a16:creationId xmlns:a16="http://schemas.microsoft.com/office/drawing/2014/main" id="{7B6F5BCA-1ADA-448B-BE0B-ED68E374F55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2 Marcador de notas">
            <a:extLst>
              <a:ext uri="{FF2B5EF4-FFF2-40B4-BE49-F238E27FC236}">
                <a16:creationId xmlns:a16="http://schemas.microsoft.com/office/drawing/2014/main" id="{73752397-6B68-4516-BC9D-028701EC74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MX" altLang="es-UY">
              <a:latin typeface="Times New Roman" panose="02020603050405020304" pitchFamily="18" charset="0"/>
            </a:endParaRPr>
          </a:p>
        </p:txBody>
      </p:sp>
      <p:sp>
        <p:nvSpPr>
          <p:cNvPr id="35844" name="3 Marcador de número de diapositiva">
            <a:extLst>
              <a:ext uri="{FF2B5EF4-FFF2-40B4-BE49-F238E27FC236}">
                <a16:creationId xmlns:a16="http://schemas.microsoft.com/office/drawing/2014/main" id="{F156058E-92FC-4E1F-B138-416A33B0ADD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51B5DD9F-DCA0-4949-B37A-4949D64D401E}" type="slidenum">
              <a:rPr lang="es-ES_tradnl" altLang="es-UY" smtClean="0">
                <a:latin typeface="Times New Roman" panose="02020603050405020304" pitchFamily="18" charset="0"/>
              </a:rPr>
              <a:pPr/>
              <a:t>12</a:t>
            </a:fld>
            <a:endParaRPr lang="es-ES_tradnl" altLang="es-UY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1 Marcador de imagen de diapositiva">
            <a:extLst>
              <a:ext uri="{FF2B5EF4-FFF2-40B4-BE49-F238E27FC236}">
                <a16:creationId xmlns:a16="http://schemas.microsoft.com/office/drawing/2014/main" id="{D204E671-BF49-41FC-A45E-4D35A1C8B68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2 Marcador de notas">
            <a:extLst>
              <a:ext uri="{FF2B5EF4-FFF2-40B4-BE49-F238E27FC236}">
                <a16:creationId xmlns:a16="http://schemas.microsoft.com/office/drawing/2014/main" id="{75BC9D14-212D-4925-BB88-46A69FF64A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MX" altLang="es-UY">
              <a:latin typeface="Times New Roman" panose="02020603050405020304" pitchFamily="18" charset="0"/>
            </a:endParaRPr>
          </a:p>
        </p:txBody>
      </p:sp>
      <p:sp>
        <p:nvSpPr>
          <p:cNvPr id="37892" name="3 Marcador de número de diapositiva">
            <a:extLst>
              <a:ext uri="{FF2B5EF4-FFF2-40B4-BE49-F238E27FC236}">
                <a16:creationId xmlns:a16="http://schemas.microsoft.com/office/drawing/2014/main" id="{5868DF40-C471-4315-AAF2-81C45211015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3B4BF57-2A0B-4470-A1EE-0F86EEBF11EA}" type="slidenum">
              <a:rPr lang="es-ES_tradnl" altLang="es-UY" smtClean="0">
                <a:latin typeface="Times New Roman" panose="02020603050405020304" pitchFamily="18" charset="0"/>
              </a:rPr>
              <a:pPr/>
              <a:t>13</a:t>
            </a:fld>
            <a:endParaRPr lang="es-ES_tradnl" altLang="es-UY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1 Marcador de imagen de diapositiva">
            <a:extLst>
              <a:ext uri="{FF2B5EF4-FFF2-40B4-BE49-F238E27FC236}">
                <a16:creationId xmlns:a16="http://schemas.microsoft.com/office/drawing/2014/main" id="{42BCE070-9F77-40D3-B3DF-60BA025C96B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2 Marcador de notas">
            <a:extLst>
              <a:ext uri="{FF2B5EF4-FFF2-40B4-BE49-F238E27FC236}">
                <a16:creationId xmlns:a16="http://schemas.microsoft.com/office/drawing/2014/main" id="{E4324F5E-D1C2-4A83-8FBA-5B5F4DBDD9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MX" altLang="es-UY">
              <a:latin typeface="Times New Roman" panose="02020603050405020304" pitchFamily="18" charset="0"/>
            </a:endParaRPr>
          </a:p>
        </p:txBody>
      </p:sp>
      <p:sp>
        <p:nvSpPr>
          <p:cNvPr id="39940" name="3 Marcador de número de diapositiva">
            <a:extLst>
              <a:ext uri="{FF2B5EF4-FFF2-40B4-BE49-F238E27FC236}">
                <a16:creationId xmlns:a16="http://schemas.microsoft.com/office/drawing/2014/main" id="{3D495784-242E-477F-B9E0-526949751CE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A90460FC-6973-408C-8349-B31DF0CB9203}" type="slidenum">
              <a:rPr lang="es-ES_tradnl" altLang="es-UY" smtClean="0">
                <a:latin typeface="Times New Roman" panose="02020603050405020304" pitchFamily="18" charset="0"/>
              </a:rPr>
              <a:pPr/>
              <a:t>14</a:t>
            </a:fld>
            <a:endParaRPr lang="es-ES_tradnl" altLang="es-UY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1 Marcador de imagen de diapositiva">
            <a:extLst>
              <a:ext uri="{FF2B5EF4-FFF2-40B4-BE49-F238E27FC236}">
                <a16:creationId xmlns:a16="http://schemas.microsoft.com/office/drawing/2014/main" id="{55A2C0CF-A740-4DF2-9EF5-379BE639C43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2 Marcador de notas">
            <a:extLst>
              <a:ext uri="{FF2B5EF4-FFF2-40B4-BE49-F238E27FC236}">
                <a16:creationId xmlns:a16="http://schemas.microsoft.com/office/drawing/2014/main" id="{7FE44480-29AD-47D5-8811-D2446B3D3C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MX" altLang="es-UY">
              <a:latin typeface="Times New Roman" panose="02020603050405020304" pitchFamily="18" charset="0"/>
            </a:endParaRPr>
          </a:p>
        </p:txBody>
      </p:sp>
      <p:sp>
        <p:nvSpPr>
          <p:cNvPr id="41988" name="3 Marcador de número de diapositiva">
            <a:extLst>
              <a:ext uri="{FF2B5EF4-FFF2-40B4-BE49-F238E27FC236}">
                <a16:creationId xmlns:a16="http://schemas.microsoft.com/office/drawing/2014/main" id="{986FEC28-9D65-4723-9761-2C68D8E88E5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FD2346E-200A-4B87-9F27-F5B43A780165}" type="slidenum">
              <a:rPr lang="es-ES_tradnl" altLang="es-UY" smtClean="0">
                <a:latin typeface="Times New Roman" panose="02020603050405020304" pitchFamily="18" charset="0"/>
              </a:rPr>
              <a:pPr/>
              <a:t>15</a:t>
            </a:fld>
            <a:endParaRPr lang="es-ES_tradnl" altLang="es-UY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1 Marcador de imagen de diapositiva">
            <a:extLst>
              <a:ext uri="{FF2B5EF4-FFF2-40B4-BE49-F238E27FC236}">
                <a16:creationId xmlns:a16="http://schemas.microsoft.com/office/drawing/2014/main" id="{6D518281-CB13-427B-BF92-914365293D6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2 Marcador de notas">
            <a:extLst>
              <a:ext uri="{FF2B5EF4-FFF2-40B4-BE49-F238E27FC236}">
                <a16:creationId xmlns:a16="http://schemas.microsoft.com/office/drawing/2014/main" id="{8863E0D4-70E1-4B32-B1B0-B1A1F58422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MX" altLang="es-UY">
              <a:latin typeface="Times New Roman" panose="02020603050405020304" pitchFamily="18" charset="0"/>
            </a:endParaRPr>
          </a:p>
        </p:txBody>
      </p:sp>
      <p:sp>
        <p:nvSpPr>
          <p:cNvPr id="48132" name="3 Marcador de número de diapositiva">
            <a:extLst>
              <a:ext uri="{FF2B5EF4-FFF2-40B4-BE49-F238E27FC236}">
                <a16:creationId xmlns:a16="http://schemas.microsoft.com/office/drawing/2014/main" id="{72FA9D7F-C33E-4FB3-B1A7-14446E5942D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E2CBE3E-0C53-4064-9E39-286447F09612}" type="slidenum">
              <a:rPr lang="es-ES_tradnl" altLang="es-UY" smtClean="0">
                <a:latin typeface="Times New Roman" panose="02020603050405020304" pitchFamily="18" charset="0"/>
              </a:rPr>
              <a:pPr/>
              <a:t>16</a:t>
            </a:fld>
            <a:endParaRPr lang="es-ES_tradnl" altLang="es-UY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1 Marcador de imagen de diapositiva">
            <a:extLst>
              <a:ext uri="{FF2B5EF4-FFF2-40B4-BE49-F238E27FC236}">
                <a16:creationId xmlns:a16="http://schemas.microsoft.com/office/drawing/2014/main" id="{EDBA5CAD-B5A2-45D1-A36F-428876868C6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2 Marcador de notas">
            <a:extLst>
              <a:ext uri="{FF2B5EF4-FFF2-40B4-BE49-F238E27FC236}">
                <a16:creationId xmlns:a16="http://schemas.microsoft.com/office/drawing/2014/main" id="{703AC87B-BD6C-4919-9EB4-EB349FFC3F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MX" altLang="es-UY">
              <a:latin typeface="Times New Roman" panose="02020603050405020304" pitchFamily="18" charset="0"/>
            </a:endParaRPr>
          </a:p>
        </p:txBody>
      </p:sp>
      <p:sp>
        <p:nvSpPr>
          <p:cNvPr id="50180" name="3 Marcador de número de diapositiva">
            <a:extLst>
              <a:ext uri="{FF2B5EF4-FFF2-40B4-BE49-F238E27FC236}">
                <a16:creationId xmlns:a16="http://schemas.microsoft.com/office/drawing/2014/main" id="{0F6A7A05-BCAF-4D24-A627-F0FE81E88F3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2CF9D1C-630F-4BD2-8D5A-B9A783952FD6}" type="slidenum">
              <a:rPr lang="es-ES_tradnl" altLang="es-UY" smtClean="0">
                <a:latin typeface="Times New Roman" panose="02020603050405020304" pitchFamily="18" charset="0"/>
              </a:rPr>
              <a:pPr/>
              <a:t>17</a:t>
            </a:fld>
            <a:endParaRPr lang="es-ES_tradnl" altLang="es-UY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1 Marcador de imagen de diapositiva">
            <a:extLst>
              <a:ext uri="{FF2B5EF4-FFF2-40B4-BE49-F238E27FC236}">
                <a16:creationId xmlns:a16="http://schemas.microsoft.com/office/drawing/2014/main" id="{151F1D6B-8B68-4F4C-867C-EFC07A9F583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2 Marcador de notas">
            <a:extLst>
              <a:ext uri="{FF2B5EF4-FFF2-40B4-BE49-F238E27FC236}">
                <a16:creationId xmlns:a16="http://schemas.microsoft.com/office/drawing/2014/main" id="{2007EC0B-9F0C-4E86-AAE3-72D538A067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MX" altLang="es-UY">
              <a:latin typeface="Times New Roman" panose="02020603050405020304" pitchFamily="18" charset="0"/>
            </a:endParaRPr>
          </a:p>
        </p:txBody>
      </p:sp>
      <p:sp>
        <p:nvSpPr>
          <p:cNvPr id="52228" name="3 Marcador de número de diapositiva">
            <a:extLst>
              <a:ext uri="{FF2B5EF4-FFF2-40B4-BE49-F238E27FC236}">
                <a16:creationId xmlns:a16="http://schemas.microsoft.com/office/drawing/2014/main" id="{F3829E90-BAF6-4258-975E-DABC0A679B8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E17C01D-457C-4535-A89E-7B884B38C355}" type="slidenum">
              <a:rPr lang="es-ES_tradnl" altLang="es-UY" smtClean="0">
                <a:latin typeface="Times New Roman" panose="02020603050405020304" pitchFamily="18" charset="0"/>
              </a:rPr>
              <a:pPr/>
              <a:t>18</a:t>
            </a:fld>
            <a:endParaRPr lang="es-ES_tradnl" altLang="es-UY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1 Marcador de imagen de diapositiva">
            <a:extLst>
              <a:ext uri="{FF2B5EF4-FFF2-40B4-BE49-F238E27FC236}">
                <a16:creationId xmlns:a16="http://schemas.microsoft.com/office/drawing/2014/main" id="{C85ADC45-0027-49FD-80A0-25C4675AA63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2 Marcador de notas">
            <a:extLst>
              <a:ext uri="{FF2B5EF4-FFF2-40B4-BE49-F238E27FC236}">
                <a16:creationId xmlns:a16="http://schemas.microsoft.com/office/drawing/2014/main" id="{44622C0F-A958-41BA-A52C-156E91870C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MX" altLang="es-UY">
              <a:latin typeface="Times New Roman" panose="02020603050405020304" pitchFamily="18" charset="0"/>
            </a:endParaRPr>
          </a:p>
        </p:txBody>
      </p:sp>
      <p:sp>
        <p:nvSpPr>
          <p:cNvPr id="54276" name="3 Marcador de número de diapositiva">
            <a:extLst>
              <a:ext uri="{FF2B5EF4-FFF2-40B4-BE49-F238E27FC236}">
                <a16:creationId xmlns:a16="http://schemas.microsoft.com/office/drawing/2014/main" id="{83C36813-D770-434F-A1A8-4588A97D114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509485D4-223F-4765-B31B-219AC4104DCA}" type="slidenum">
              <a:rPr lang="es-ES_tradnl" altLang="es-UY" smtClean="0">
                <a:latin typeface="Times New Roman" panose="02020603050405020304" pitchFamily="18" charset="0"/>
              </a:rPr>
              <a:pPr/>
              <a:t>19</a:t>
            </a:fld>
            <a:endParaRPr lang="es-ES_tradnl" altLang="es-UY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1 Marcador de imagen de diapositiva">
            <a:extLst>
              <a:ext uri="{FF2B5EF4-FFF2-40B4-BE49-F238E27FC236}">
                <a16:creationId xmlns:a16="http://schemas.microsoft.com/office/drawing/2014/main" id="{4FD3449A-E7AF-4C6A-99F1-98135B868B4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2 Marcador de notas">
            <a:extLst>
              <a:ext uri="{FF2B5EF4-FFF2-40B4-BE49-F238E27FC236}">
                <a16:creationId xmlns:a16="http://schemas.microsoft.com/office/drawing/2014/main" id="{47BC70AD-6B28-4529-B039-2BD02B1124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MX" altLang="es-UY">
              <a:latin typeface="Times New Roman" panose="02020603050405020304" pitchFamily="18" charset="0"/>
            </a:endParaRPr>
          </a:p>
        </p:txBody>
      </p:sp>
      <p:sp>
        <p:nvSpPr>
          <p:cNvPr id="17412" name="3 Marcador de número de diapositiva">
            <a:extLst>
              <a:ext uri="{FF2B5EF4-FFF2-40B4-BE49-F238E27FC236}">
                <a16:creationId xmlns:a16="http://schemas.microsoft.com/office/drawing/2014/main" id="{14F73D1B-C24F-4930-A332-1AD79E11EE2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A6680AED-2299-4838-931F-9701E9CDD190}" type="slidenum">
              <a:rPr lang="es-ES_tradnl" altLang="es-UY" smtClean="0">
                <a:latin typeface="Times New Roman" panose="02020603050405020304" pitchFamily="18" charset="0"/>
              </a:rPr>
              <a:pPr/>
              <a:t>2</a:t>
            </a:fld>
            <a:endParaRPr lang="es-ES_tradnl" altLang="es-UY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1 Marcador de imagen de diapositiva">
            <a:extLst>
              <a:ext uri="{FF2B5EF4-FFF2-40B4-BE49-F238E27FC236}">
                <a16:creationId xmlns:a16="http://schemas.microsoft.com/office/drawing/2014/main" id="{1948E52B-06E2-4B24-ABD9-169AA62FA56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2 Marcador de notas">
            <a:extLst>
              <a:ext uri="{FF2B5EF4-FFF2-40B4-BE49-F238E27FC236}">
                <a16:creationId xmlns:a16="http://schemas.microsoft.com/office/drawing/2014/main" id="{493C5F2B-89FD-4D64-9802-D90251D51B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MX" altLang="es-UY">
              <a:latin typeface="Times New Roman" panose="02020603050405020304" pitchFamily="18" charset="0"/>
            </a:endParaRPr>
          </a:p>
        </p:txBody>
      </p:sp>
      <p:sp>
        <p:nvSpPr>
          <p:cNvPr id="56324" name="3 Marcador de número de diapositiva">
            <a:extLst>
              <a:ext uri="{FF2B5EF4-FFF2-40B4-BE49-F238E27FC236}">
                <a16:creationId xmlns:a16="http://schemas.microsoft.com/office/drawing/2014/main" id="{DA6BADBE-07ED-4618-BB42-F0DC9A18DB7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965A18DD-D439-4B61-9F42-8BD0E6BD132F}" type="slidenum">
              <a:rPr lang="es-ES_tradnl" altLang="es-UY" smtClean="0">
                <a:latin typeface="Times New Roman" panose="02020603050405020304" pitchFamily="18" charset="0"/>
              </a:rPr>
              <a:pPr/>
              <a:t>20</a:t>
            </a:fld>
            <a:endParaRPr lang="es-ES_tradnl" altLang="es-UY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1 Marcador de imagen de diapositiva">
            <a:extLst>
              <a:ext uri="{FF2B5EF4-FFF2-40B4-BE49-F238E27FC236}">
                <a16:creationId xmlns:a16="http://schemas.microsoft.com/office/drawing/2014/main" id="{894B9ECA-018A-48B6-8D09-AE93FEE741E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2 Marcador de notas">
            <a:extLst>
              <a:ext uri="{FF2B5EF4-FFF2-40B4-BE49-F238E27FC236}">
                <a16:creationId xmlns:a16="http://schemas.microsoft.com/office/drawing/2014/main" id="{75C9C2E6-D8D6-46A0-ABEE-9D6E8B780F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MX" altLang="es-UY">
              <a:latin typeface="Times New Roman" panose="02020603050405020304" pitchFamily="18" charset="0"/>
            </a:endParaRPr>
          </a:p>
        </p:txBody>
      </p:sp>
      <p:sp>
        <p:nvSpPr>
          <p:cNvPr id="58372" name="3 Marcador de número de diapositiva">
            <a:extLst>
              <a:ext uri="{FF2B5EF4-FFF2-40B4-BE49-F238E27FC236}">
                <a16:creationId xmlns:a16="http://schemas.microsoft.com/office/drawing/2014/main" id="{30FF1C07-BF32-4B79-B460-D0882906794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21C48C2-7B0C-49B4-9C93-2CD365021414}" type="slidenum">
              <a:rPr lang="es-ES_tradnl" altLang="es-UY" smtClean="0">
                <a:latin typeface="Times New Roman" panose="02020603050405020304" pitchFamily="18" charset="0"/>
              </a:rPr>
              <a:pPr/>
              <a:t>21</a:t>
            </a:fld>
            <a:endParaRPr lang="es-ES_tradnl" altLang="es-UY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1 Marcador de imagen de diapositiva">
            <a:extLst>
              <a:ext uri="{FF2B5EF4-FFF2-40B4-BE49-F238E27FC236}">
                <a16:creationId xmlns:a16="http://schemas.microsoft.com/office/drawing/2014/main" id="{0D6184E8-4762-48A7-9867-0F4E93C1B5B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9" name="2 Marcador de notas">
            <a:extLst>
              <a:ext uri="{FF2B5EF4-FFF2-40B4-BE49-F238E27FC236}">
                <a16:creationId xmlns:a16="http://schemas.microsoft.com/office/drawing/2014/main" id="{18D7227E-C4B4-4F28-AF86-3A2F2C955B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MX" altLang="es-UY">
              <a:latin typeface="Times New Roman" panose="02020603050405020304" pitchFamily="18" charset="0"/>
            </a:endParaRPr>
          </a:p>
        </p:txBody>
      </p:sp>
      <p:sp>
        <p:nvSpPr>
          <p:cNvPr id="60420" name="3 Marcador de número de diapositiva">
            <a:extLst>
              <a:ext uri="{FF2B5EF4-FFF2-40B4-BE49-F238E27FC236}">
                <a16:creationId xmlns:a16="http://schemas.microsoft.com/office/drawing/2014/main" id="{C186AFB9-77C1-4530-AF19-95A30081743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79530C8-B64A-4042-ADAB-A925F4729EE3}" type="slidenum">
              <a:rPr lang="es-ES_tradnl" altLang="es-UY" smtClean="0">
                <a:latin typeface="Times New Roman" panose="02020603050405020304" pitchFamily="18" charset="0"/>
              </a:rPr>
              <a:pPr/>
              <a:t>22</a:t>
            </a:fld>
            <a:endParaRPr lang="es-ES_tradnl" altLang="es-UY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1 Marcador de imagen de diapositiva">
            <a:extLst>
              <a:ext uri="{FF2B5EF4-FFF2-40B4-BE49-F238E27FC236}">
                <a16:creationId xmlns:a16="http://schemas.microsoft.com/office/drawing/2014/main" id="{49B3113F-C86D-40DF-BB8B-C057DA52E74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7" name="2 Marcador de notas">
            <a:extLst>
              <a:ext uri="{FF2B5EF4-FFF2-40B4-BE49-F238E27FC236}">
                <a16:creationId xmlns:a16="http://schemas.microsoft.com/office/drawing/2014/main" id="{440FAB40-C748-41A3-BADA-193F3C77AA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MX" altLang="es-UY">
              <a:latin typeface="Times New Roman" panose="02020603050405020304" pitchFamily="18" charset="0"/>
            </a:endParaRPr>
          </a:p>
        </p:txBody>
      </p:sp>
      <p:sp>
        <p:nvSpPr>
          <p:cNvPr id="62468" name="3 Marcador de número de diapositiva">
            <a:extLst>
              <a:ext uri="{FF2B5EF4-FFF2-40B4-BE49-F238E27FC236}">
                <a16:creationId xmlns:a16="http://schemas.microsoft.com/office/drawing/2014/main" id="{25E1BAC7-2A66-43BD-AAB6-59A73E06CBD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8DE594EE-76FD-435C-AC79-5715E23F566C}" type="slidenum">
              <a:rPr lang="es-ES_tradnl" altLang="es-UY" smtClean="0">
                <a:latin typeface="Times New Roman" panose="02020603050405020304" pitchFamily="18" charset="0"/>
              </a:rPr>
              <a:pPr/>
              <a:t>23</a:t>
            </a:fld>
            <a:endParaRPr lang="es-ES_tradnl" altLang="es-UY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1 Marcador de imagen de diapositiva">
            <a:extLst>
              <a:ext uri="{FF2B5EF4-FFF2-40B4-BE49-F238E27FC236}">
                <a16:creationId xmlns:a16="http://schemas.microsoft.com/office/drawing/2014/main" id="{49B3113F-C86D-40DF-BB8B-C057DA52E74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7" name="2 Marcador de notas">
            <a:extLst>
              <a:ext uri="{FF2B5EF4-FFF2-40B4-BE49-F238E27FC236}">
                <a16:creationId xmlns:a16="http://schemas.microsoft.com/office/drawing/2014/main" id="{440FAB40-C748-41A3-BADA-193F3C77AA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MX" altLang="es-UY">
              <a:latin typeface="Times New Roman" panose="02020603050405020304" pitchFamily="18" charset="0"/>
            </a:endParaRPr>
          </a:p>
        </p:txBody>
      </p:sp>
      <p:sp>
        <p:nvSpPr>
          <p:cNvPr id="62468" name="3 Marcador de número de diapositiva">
            <a:extLst>
              <a:ext uri="{FF2B5EF4-FFF2-40B4-BE49-F238E27FC236}">
                <a16:creationId xmlns:a16="http://schemas.microsoft.com/office/drawing/2014/main" id="{25E1BAC7-2A66-43BD-AAB6-59A73E06CBD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8DE594EE-76FD-435C-AC79-5715E23F566C}" type="slidenum">
              <a:rPr lang="es-ES_tradnl" altLang="es-UY" smtClean="0">
                <a:latin typeface="Times New Roman" panose="02020603050405020304" pitchFamily="18" charset="0"/>
              </a:rPr>
              <a:pPr/>
              <a:t>24</a:t>
            </a:fld>
            <a:endParaRPr lang="es-ES_tradnl" altLang="es-UY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121795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1 Marcador de imagen de diapositiva">
            <a:extLst>
              <a:ext uri="{FF2B5EF4-FFF2-40B4-BE49-F238E27FC236}">
                <a16:creationId xmlns:a16="http://schemas.microsoft.com/office/drawing/2014/main" id="{3B18F044-FCC5-4E9D-80CC-42FFC2B8160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2 Marcador de notas">
            <a:extLst>
              <a:ext uri="{FF2B5EF4-FFF2-40B4-BE49-F238E27FC236}">
                <a16:creationId xmlns:a16="http://schemas.microsoft.com/office/drawing/2014/main" id="{A8221875-CDDB-4ACD-B4AA-6AE7A406E0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MX" altLang="es-UY">
              <a:latin typeface="Times New Roman" panose="02020603050405020304" pitchFamily="18" charset="0"/>
            </a:endParaRPr>
          </a:p>
        </p:txBody>
      </p:sp>
      <p:sp>
        <p:nvSpPr>
          <p:cNvPr id="64516" name="3 Marcador de número de diapositiva">
            <a:extLst>
              <a:ext uri="{FF2B5EF4-FFF2-40B4-BE49-F238E27FC236}">
                <a16:creationId xmlns:a16="http://schemas.microsoft.com/office/drawing/2014/main" id="{620A8810-A02C-44AF-B245-3FDA31AC0AE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FC28311-84A6-477F-B13A-BCB7415DFCED}" type="slidenum">
              <a:rPr lang="es-ES_tradnl" altLang="es-UY" smtClean="0">
                <a:latin typeface="Times New Roman" panose="02020603050405020304" pitchFamily="18" charset="0"/>
              </a:rPr>
              <a:pPr/>
              <a:t>25</a:t>
            </a:fld>
            <a:endParaRPr lang="es-ES_tradnl" altLang="es-UY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1 Marcador de imagen de diapositiva">
            <a:extLst>
              <a:ext uri="{FF2B5EF4-FFF2-40B4-BE49-F238E27FC236}">
                <a16:creationId xmlns:a16="http://schemas.microsoft.com/office/drawing/2014/main" id="{F12534DE-B5F4-4B0D-8E65-78863BEF85A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3" name="2 Marcador de notas">
            <a:extLst>
              <a:ext uri="{FF2B5EF4-FFF2-40B4-BE49-F238E27FC236}">
                <a16:creationId xmlns:a16="http://schemas.microsoft.com/office/drawing/2014/main" id="{7DEC9418-1784-47B9-9DB3-715CF74A89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MX" altLang="es-UY">
              <a:latin typeface="Times New Roman" panose="02020603050405020304" pitchFamily="18" charset="0"/>
            </a:endParaRPr>
          </a:p>
        </p:txBody>
      </p:sp>
      <p:sp>
        <p:nvSpPr>
          <p:cNvPr id="66564" name="3 Marcador de número de diapositiva">
            <a:extLst>
              <a:ext uri="{FF2B5EF4-FFF2-40B4-BE49-F238E27FC236}">
                <a16:creationId xmlns:a16="http://schemas.microsoft.com/office/drawing/2014/main" id="{6C576903-0EDE-47FC-93CC-B15A74E8A63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A933E8B2-AEBC-4BD2-808B-10821A1FE9E7}" type="slidenum">
              <a:rPr lang="es-ES_tradnl" altLang="es-UY" smtClean="0">
                <a:latin typeface="Times New Roman" panose="02020603050405020304" pitchFamily="18" charset="0"/>
              </a:rPr>
              <a:pPr/>
              <a:t>26</a:t>
            </a:fld>
            <a:endParaRPr lang="es-ES_tradnl" altLang="es-UY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1 Marcador de imagen de diapositiva">
            <a:extLst>
              <a:ext uri="{FF2B5EF4-FFF2-40B4-BE49-F238E27FC236}">
                <a16:creationId xmlns:a16="http://schemas.microsoft.com/office/drawing/2014/main" id="{5BA92471-1C24-42C0-A8BD-670D7215DA2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1" name="2 Marcador de notas">
            <a:extLst>
              <a:ext uri="{FF2B5EF4-FFF2-40B4-BE49-F238E27FC236}">
                <a16:creationId xmlns:a16="http://schemas.microsoft.com/office/drawing/2014/main" id="{B5C3A3D3-290B-4F2B-8F71-80B7E14BC7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MX" altLang="es-UY">
              <a:latin typeface="Times New Roman" panose="02020603050405020304" pitchFamily="18" charset="0"/>
            </a:endParaRPr>
          </a:p>
        </p:txBody>
      </p:sp>
      <p:sp>
        <p:nvSpPr>
          <p:cNvPr id="68612" name="3 Marcador de número de diapositiva">
            <a:extLst>
              <a:ext uri="{FF2B5EF4-FFF2-40B4-BE49-F238E27FC236}">
                <a16:creationId xmlns:a16="http://schemas.microsoft.com/office/drawing/2014/main" id="{B1D17741-6C4D-47FC-BC76-91DE661E1A1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A2BB4CD4-5C37-462E-8B4F-94D5C5016DD7}" type="slidenum">
              <a:rPr lang="es-ES_tradnl" altLang="es-UY" smtClean="0">
                <a:latin typeface="Times New Roman" panose="02020603050405020304" pitchFamily="18" charset="0"/>
              </a:rPr>
              <a:pPr/>
              <a:t>27</a:t>
            </a:fld>
            <a:endParaRPr lang="es-ES_tradnl" altLang="es-UY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1 Marcador de imagen de diapositiva">
            <a:extLst>
              <a:ext uri="{FF2B5EF4-FFF2-40B4-BE49-F238E27FC236}">
                <a16:creationId xmlns:a16="http://schemas.microsoft.com/office/drawing/2014/main" id="{4EB8F3AF-F768-4F37-A38B-E0FC7A790BF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2 Marcador de notas">
            <a:extLst>
              <a:ext uri="{FF2B5EF4-FFF2-40B4-BE49-F238E27FC236}">
                <a16:creationId xmlns:a16="http://schemas.microsoft.com/office/drawing/2014/main" id="{72AEBE28-41ED-422C-B44F-8E0D5CA121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MX" altLang="es-UY">
              <a:latin typeface="Times New Roman" panose="02020603050405020304" pitchFamily="18" charset="0"/>
            </a:endParaRPr>
          </a:p>
        </p:txBody>
      </p:sp>
      <p:sp>
        <p:nvSpPr>
          <p:cNvPr id="19460" name="3 Marcador de número de diapositiva">
            <a:extLst>
              <a:ext uri="{FF2B5EF4-FFF2-40B4-BE49-F238E27FC236}">
                <a16:creationId xmlns:a16="http://schemas.microsoft.com/office/drawing/2014/main" id="{6BE3E1C0-CDF2-4F11-939D-E38EE31B277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85F36AE1-0AFE-4CDC-9B1F-2DD2E3869BEB}" type="slidenum">
              <a:rPr lang="es-ES_tradnl" altLang="es-UY" smtClean="0">
                <a:latin typeface="Times New Roman" panose="02020603050405020304" pitchFamily="18" charset="0"/>
              </a:rPr>
              <a:pPr/>
              <a:t>3</a:t>
            </a:fld>
            <a:endParaRPr lang="es-ES_tradnl" altLang="es-UY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1 Marcador de imagen de diapositiva">
            <a:extLst>
              <a:ext uri="{FF2B5EF4-FFF2-40B4-BE49-F238E27FC236}">
                <a16:creationId xmlns:a16="http://schemas.microsoft.com/office/drawing/2014/main" id="{4EB8F3AF-F768-4F37-A38B-E0FC7A790BF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2 Marcador de notas">
            <a:extLst>
              <a:ext uri="{FF2B5EF4-FFF2-40B4-BE49-F238E27FC236}">
                <a16:creationId xmlns:a16="http://schemas.microsoft.com/office/drawing/2014/main" id="{72AEBE28-41ED-422C-B44F-8E0D5CA121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MX" altLang="es-UY">
              <a:latin typeface="Times New Roman" panose="02020603050405020304" pitchFamily="18" charset="0"/>
            </a:endParaRPr>
          </a:p>
        </p:txBody>
      </p:sp>
      <p:sp>
        <p:nvSpPr>
          <p:cNvPr id="19460" name="3 Marcador de número de diapositiva">
            <a:extLst>
              <a:ext uri="{FF2B5EF4-FFF2-40B4-BE49-F238E27FC236}">
                <a16:creationId xmlns:a16="http://schemas.microsoft.com/office/drawing/2014/main" id="{6BE3E1C0-CDF2-4F11-939D-E38EE31B277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85F36AE1-0AFE-4CDC-9B1F-2DD2E3869BEB}" type="slidenum">
              <a:rPr lang="es-ES_tradnl" altLang="es-UY" smtClean="0">
                <a:latin typeface="Times New Roman" panose="02020603050405020304" pitchFamily="18" charset="0"/>
              </a:rPr>
              <a:pPr/>
              <a:t>4</a:t>
            </a:fld>
            <a:endParaRPr lang="es-ES_tradnl" altLang="es-UY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27268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1 Marcador de imagen de diapositiva">
            <a:extLst>
              <a:ext uri="{FF2B5EF4-FFF2-40B4-BE49-F238E27FC236}">
                <a16:creationId xmlns:a16="http://schemas.microsoft.com/office/drawing/2014/main" id="{6B0E16D1-76CB-4E06-8FD7-9DF42E1A636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2 Marcador de notas">
            <a:extLst>
              <a:ext uri="{FF2B5EF4-FFF2-40B4-BE49-F238E27FC236}">
                <a16:creationId xmlns:a16="http://schemas.microsoft.com/office/drawing/2014/main" id="{318266D5-2261-4565-B0D2-F81BD05A99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MX" altLang="es-UY">
              <a:latin typeface="Times New Roman" panose="02020603050405020304" pitchFamily="18" charset="0"/>
            </a:endParaRPr>
          </a:p>
        </p:txBody>
      </p:sp>
      <p:sp>
        <p:nvSpPr>
          <p:cNvPr id="21508" name="3 Marcador de número de diapositiva">
            <a:extLst>
              <a:ext uri="{FF2B5EF4-FFF2-40B4-BE49-F238E27FC236}">
                <a16:creationId xmlns:a16="http://schemas.microsoft.com/office/drawing/2014/main" id="{FC03C097-DC08-46BD-8833-DEDEE92A722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3225A01-F53D-40E7-A0E1-C9DB59833066}" type="slidenum">
              <a:rPr lang="es-ES_tradnl" altLang="es-UY" smtClean="0">
                <a:latin typeface="Times New Roman" panose="02020603050405020304" pitchFamily="18" charset="0"/>
              </a:rPr>
              <a:pPr/>
              <a:t>5</a:t>
            </a:fld>
            <a:endParaRPr lang="es-ES_tradnl" altLang="es-UY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1 Marcador de imagen de diapositiva">
            <a:extLst>
              <a:ext uri="{FF2B5EF4-FFF2-40B4-BE49-F238E27FC236}">
                <a16:creationId xmlns:a16="http://schemas.microsoft.com/office/drawing/2014/main" id="{3388DE0B-D1B0-44FB-9832-524DD8B6B6C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2 Marcador de notas">
            <a:extLst>
              <a:ext uri="{FF2B5EF4-FFF2-40B4-BE49-F238E27FC236}">
                <a16:creationId xmlns:a16="http://schemas.microsoft.com/office/drawing/2014/main" id="{F21BA3C5-C7B5-4A3E-A65D-B473CCC06B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MX" altLang="es-UY">
              <a:latin typeface="Times New Roman" panose="02020603050405020304" pitchFamily="18" charset="0"/>
            </a:endParaRPr>
          </a:p>
        </p:txBody>
      </p:sp>
      <p:sp>
        <p:nvSpPr>
          <p:cNvPr id="23556" name="3 Marcador de número de diapositiva">
            <a:extLst>
              <a:ext uri="{FF2B5EF4-FFF2-40B4-BE49-F238E27FC236}">
                <a16:creationId xmlns:a16="http://schemas.microsoft.com/office/drawing/2014/main" id="{2D1BE00E-19C4-4573-96D8-1045723DEF5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03CEEF8-8A60-467E-AABF-EC7A440E451B}" type="slidenum">
              <a:rPr lang="es-ES_tradnl" altLang="es-UY" smtClean="0">
                <a:latin typeface="Times New Roman" panose="02020603050405020304" pitchFamily="18" charset="0"/>
              </a:rPr>
              <a:pPr/>
              <a:t>6</a:t>
            </a:fld>
            <a:endParaRPr lang="es-ES_tradnl" altLang="es-UY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1 Marcador de imagen de diapositiva">
            <a:extLst>
              <a:ext uri="{FF2B5EF4-FFF2-40B4-BE49-F238E27FC236}">
                <a16:creationId xmlns:a16="http://schemas.microsoft.com/office/drawing/2014/main" id="{7C08631B-EAF7-4644-AFF0-5B844C91541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2 Marcador de notas">
            <a:extLst>
              <a:ext uri="{FF2B5EF4-FFF2-40B4-BE49-F238E27FC236}">
                <a16:creationId xmlns:a16="http://schemas.microsoft.com/office/drawing/2014/main" id="{278F8D73-328F-40E7-97F5-728909654E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MX" altLang="es-UY">
              <a:latin typeface="Times New Roman" panose="02020603050405020304" pitchFamily="18" charset="0"/>
            </a:endParaRPr>
          </a:p>
        </p:txBody>
      </p:sp>
      <p:sp>
        <p:nvSpPr>
          <p:cNvPr id="25604" name="3 Marcador de número de diapositiva">
            <a:extLst>
              <a:ext uri="{FF2B5EF4-FFF2-40B4-BE49-F238E27FC236}">
                <a16:creationId xmlns:a16="http://schemas.microsoft.com/office/drawing/2014/main" id="{3FCA3D7C-DC48-4B0D-8E9D-24050B1884C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685763A-960A-440D-BD41-0894578A557E}" type="slidenum">
              <a:rPr lang="es-ES_tradnl" altLang="es-UY" smtClean="0">
                <a:latin typeface="Times New Roman" panose="02020603050405020304" pitchFamily="18" charset="0"/>
              </a:rPr>
              <a:pPr/>
              <a:t>7</a:t>
            </a:fld>
            <a:endParaRPr lang="es-ES_tradnl" altLang="es-UY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1 Marcador de imagen de diapositiva">
            <a:extLst>
              <a:ext uri="{FF2B5EF4-FFF2-40B4-BE49-F238E27FC236}">
                <a16:creationId xmlns:a16="http://schemas.microsoft.com/office/drawing/2014/main" id="{554447D2-F744-4648-9038-0E30E257E20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2 Marcador de notas">
            <a:extLst>
              <a:ext uri="{FF2B5EF4-FFF2-40B4-BE49-F238E27FC236}">
                <a16:creationId xmlns:a16="http://schemas.microsoft.com/office/drawing/2014/main" id="{D742CE7F-34D0-4713-90EF-E694789D39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MX" altLang="es-UY">
              <a:latin typeface="Times New Roman" panose="02020603050405020304" pitchFamily="18" charset="0"/>
            </a:endParaRPr>
          </a:p>
        </p:txBody>
      </p:sp>
      <p:sp>
        <p:nvSpPr>
          <p:cNvPr id="27652" name="3 Marcador de número de diapositiva">
            <a:extLst>
              <a:ext uri="{FF2B5EF4-FFF2-40B4-BE49-F238E27FC236}">
                <a16:creationId xmlns:a16="http://schemas.microsoft.com/office/drawing/2014/main" id="{81F6E57B-A09E-4256-AD47-1958920C4F5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D0DADD6-6D53-46B2-820B-1876E7D6A1D3}" type="slidenum">
              <a:rPr lang="es-ES_tradnl" altLang="es-UY" smtClean="0">
                <a:latin typeface="Times New Roman" panose="02020603050405020304" pitchFamily="18" charset="0"/>
              </a:rPr>
              <a:pPr/>
              <a:t>8</a:t>
            </a:fld>
            <a:endParaRPr lang="es-ES_tradnl" altLang="es-UY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1 Marcador de imagen de diapositiva">
            <a:extLst>
              <a:ext uri="{FF2B5EF4-FFF2-40B4-BE49-F238E27FC236}">
                <a16:creationId xmlns:a16="http://schemas.microsoft.com/office/drawing/2014/main" id="{47104EB7-783A-48AF-B939-25A2E9497D5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2 Marcador de notas">
            <a:extLst>
              <a:ext uri="{FF2B5EF4-FFF2-40B4-BE49-F238E27FC236}">
                <a16:creationId xmlns:a16="http://schemas.microsoft.com/office/drawing/2014/main" id="{8F3725EE-FCC4-4C6E-8218-11951A94B1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MX" altLang="es-UY">
              <a:latin typeface="Times New Roman" panose="02020603050405020304" pitchFamily="18" charset="0"/>
            </a:endParaRPr>
          </a:p>
        </p:txBody>
      </p:sp>
      <p:sp>
        <p:nvSpPr>
          <p:cNvPr id="29700" name="3 Marcador de número de diapositiva">
            <a:extLst>
              <a:ext uri="{FF2B5EF4-FFF2-40B4-BE49-F238E27FC236}">
                <a16:creationId xmlns:a16="http://schemas.microsoft.com/office/drawing/2014/main" id="{CB1A2D55-627C-4BF4-B5D8-D4F81878DA9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175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9A7052B-84A1-4551-A5A9-4B9A4314701E}" type="slidenum">
              <a:rPr lang="es-ES_tradnl" altLang="es-UY" smtClean="0">
                <a:latin typeface="Times New Roman" panose="02020603050405020304" pitchFamily="18" charset="0"/>
              </a:rPr>
              <a:pPr/>
              <a:t>9</a:t>
            </a:fld>
            <a:endParaRPr lang="es-ES_tradnl" altLang="es-UY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43" name="Rectangle 7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8077200" cy="16097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1144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441700"/>
            <a:ext cx="6629400" cy="16764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7148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316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Conceptos básicos de auditoría</a:t>
            </a:r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7148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D72B58-703F-4D0D-99D0-A71A6E5141AD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10" name="Rectangle 15"/>
          <p:cNvSpPr>
            <a:spLocks noChangeArrowheads="1"/>
          </p:cNvSpPr>
          <p:nvPr userDrawn="1"/>
        </p:nvSpPr>
        <p:spPr bwMode="auto">
          <a:xfrm>
            <a:off x="0" y="0"/>
            <a:ext cx="9144000" cy="1340768"/>
          </a:xfrm>
          <a:prstGeom prst="rect">
            <a:avLst/>
          </a:prstGeom>
          <a:solidFill>
            <a:srgbClr val="99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211960" cy="1340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Conceptos básicos de auditoría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D7EA50-9A52-4287-8F94-1741FD1F2DAA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50013" y="228600"/>
            <a:ext cx="2084387" cy="5791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5263" y="228600"/>
            <a:ext cx="6102350" cy="5791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Conceptos básicos de auditoría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88824D-B6D3-45ED-A767-8021B895087A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263" y="228600"/>
            <a:ext cx="8015287" cy="9144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600200"/>
            <a:ext cx="3886200" cy="441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86200" cy="441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Conceptos básicos de auditoría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E795F3-8F04-42B5-A4DD-5EA271FA046D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Conceptos básicos de auditoría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8FA986-8D00-478C-9E49-F6AEC91BCC01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Conceptos básicos de auditoría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8FFBCB-675B-4B6B-8751-D8B01223C1C1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Conceptos básicos de auditoría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C57E71-9738-484A-8D1B-36860084BC5C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Conceptos básicos de auditoría</a:t>
            </a:r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C8E27F-F6D2-40E8-8875-DC8649E9001F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Conceptos básicos de auditoría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C6A00F-C5DB-4FA3-87D8-DDF4187C6EC6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Conceptos básicos de auditoría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BB2EA3-DEA6-4B50-A6DF-AA2AE046EB81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Conceptos básicos de auditoría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B0D2D9-6BF4-4995-B8B9-71BEAC8A607D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Conceptos básicos de auditoría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28230D-D626-46D6-B591-03CE8CFFD58C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7" name="Line 5"/>
          <p:cNvSpPr>
            <a:spLocks noChangeShapeType="1"/>
          </p:cNvSpPr>
          <p:nvPr/>
        </p:nvSpPr>
        <p:spPr bwMode="auto">
          <a:xfrm>
            <a:off x="0" y="1219200"/>
            <a:ext cx="80772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28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95263" y="228600"/>
            <a:ext cx="8015287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9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79248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0120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0121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Conceptos básicos de auditoría</a:t>
            </a:r>
          </a:p>
        </p:txBody>
      </p:sp>
      <p:sp>
        <p:nvSpPr>
          <p:cNvPr id="90122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 Black" pitchFamily="34" charset="0"/>
              </a:defRPr>
            </a:lvl1pPr>
          </a:lstStyle>
          <a:p>
            <a:pPr>
              <a:defRPr/>
            </a:pPr>
            <a:fld id="{473528BD-E03D-4C5F-87C7-FDC2146D110C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9" name="Rectangle 15"/>
          <p:cNvSpPr>
            <a:spLocks noChangeArrowheads="1"/>
          </p:cNvSpPr>
          <p:nvPr userDrawn="1"/>
        </p:nvSpPr>
        <p:spPr bwMode="auto">
          <a:xfrm>
            <a:off x="0" y="0"/>
            <a:ext cx="9144000" cy="1340768"/>
          </a:xfrm>
          <a:prstGeom prst="rect">
            <a:avLst/>
          </a:prstGeom>
          <a:solidFill>
            <a:srgbClr val="99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pic>
        <p:nvPicPr>
          <p:cNvPr id="10" name="Picture 6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4211960" cy="1340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  <p:sldLayoutId id="2147483774" r:id="rId12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mailto:llapique@lsabogados.com.uy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lsabogados.com.uy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20688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28926" y="5881858"/>
            <a:ext cx="3214677" cy="976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6162"/>
            <a:ext cx="9144000" cy="1988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1030">
            <a:extLst>
              <a:ext uri="{FF2B5EF4-FFF2-40B4-BE49-F238E27FC236}">
                <a16:creationId xmlns:a16="http://schemas.microsoft.com/office/drawing/2014/main" id="{3E9BA253-5454-4BE1-B49E-B131A44EC0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76096" y="1995002"/>
            <a:ext cx="4791808" cy="11150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spcBef>
                <a:spcPct val="20000"/>
              </a:spcBef>
              <a:defRPr/>
            </a:pPr>
            <a:r>
              <a:rPr lang="es-UY" sz="2800" b="1" dirty="0">
                <a:solidFill>
                  <a:schemeClr val="bg1"/>
                </a:solidFill>
              </a:rPr>
              <a:t>Las Sociedades por Acciones Simplificadas (SAS) creadas por la Ley de </a:t>
            </a:r>
            <a:r>
              <a:rPr lang="es-UY" sz="2800" b="1" dirty="0" err="1">
                <a:solidFill>
                  <a:schemeClr val="bg1"/>
                </a:solidFill>
              </a:rPr>
              <a:t>Emprendedurismo</a:t>
            </a:r>
            <a:r>
              <a:rPr lang="es-UY" sz="2800" b="1" dirty="0">
                <a:solidFill>
                  <a:schemeClr val="bg1"/>
                </a:solidFill>
              </a:rPr>
              <a:t>: aspectos legales y tributarios.</a:t>
            </a:r>
          </a:p>
          <a:p>
            <a:pPr algn="just">
              <a:lnSpc>
                <a:spcPct val="120000"/>
              </a:lnSpc>
              <a:spcBef>
                <a:spcPct val="20000"/>
              </a:spcBef>
              <a:defRPr/>
            </a:pPr>
            <a:endParaRPr lang="es-UY" sz="2800" b="1" dirty="0">
              <a:solidFill>
                <a:schemeClr val="bg1"/>
              </a:solidFill>
            </a:endParaRPr>
          </a:p>
          <a:p>
            <a:pPr algn="just">
              <a:lnSpc>
                <a:spcPct val="120000"/>
              </a:lnSpc>
              <a:spcBef>
                <a:spcPct val="20000"/>
              </a:spcBef>
              <a:defRPr/>
            </a:pPr>
            <a:r>
              <a:rPr lang="es-UY" sz="2800" b="1" dirty="0">
                <a:solidFill>
                  <a:schemeClr val="bg1"/>
                </a:solidFill>
              </a:rPr>
              <a:t>	    Dr. Luis Lapique</a:t>
            </a:r>
            <a:endParaRPr lang="en-US" sz="2800" b="1" dirty="0">
              <a:solidFill>
                <a:schemeClr val="bg1"/>
              </a:solidFill>
            </a:endParaRPr>
          </a:p>
          <a:p>
            <a:pPr>
              <a:lnSpc>
                <a:spcPct val="120000"/>
              </a:lnSpc>
              <a:defRPr/>
            </a:pPr>
            <a:br>
              <a:rPr lang="es-ES_tradnl" sz="2769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</a:br>
            <a:br>
              <a:rPr lang="es-ES_tradnl" sz="2769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</a:br>
            <a:br>
              <a:rPr lang="es-ES_tradnl" sz="2769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</a:br>
            <a:endParaRPr lang="es-ES_tradnl" sz="2769" b="1" dirty="0">
              <a:solidFill>
                <a:schemeClr val="bg1"/>
              </a:solidFill>
              <a:latin typeface="Arial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>
            <a:extLst>
              <a:ext uri="{FF2B5EF4-FFF2-40B4-BE49-F238E27FC236}">
                <a16:creationId xmlns:a16="http://schemas.microsoft.com/office/drawing/2014/main" id="{B2233343-4F1B-436D-A339-EC9F2E045E33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618392" y="504092"/>
            <a:ext cx="8305800" cy="703385"/>
          </a:xfrm>
        </p:spPr>
        <p:txBody>
          <a:bodyPr/>
          <a:lstStyle/>
          <a:p>
            <a:pPr eaLnBrk="1" hangingPunct="1"/>
            <a:endParaRPr lang="es-ES" altLang="es-UY" dirty="0"/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C197F671-6D15-47A6-98A1-187C0C7B839A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656492" y="970085"/>
            <a:ext cx="8229600" cy="4177812"/>
          </a:xfrm>
        </p:spPr>
        <p:txBody>
          <a:bodyPr/>
          <a:lstStyle/>
          <a:p>
            <a:pPr eaLnBrk="1" hangingPunct="1">
              <a:buFontTx/>
              <a:buChar char="-"/>
              <a:defRPr/>
            </a:pPr>
            <a:endParaRPr lang="es-UY" altLang="es-UY" b="1" dirty="0"/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es-UY" altLang="es-UY" sz="1846" b="1" u="sng" dirty="0"/>
              <a:t>Constitución</a:t>
            </a:r>
            <a:endParaRPr lang="es-UY" altLang="es-UY" sz="1846" dirty="0"/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endParaRPr lang="es-UY" altLang="es-UY" sz="1846" dirty="0"/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r>
              <a:rPr lang="es-UY" altLang="es-UY" sz="1846" dirty="0"/>
              <a:t>Se prevé constitución vía web por medios digitales. </a:t>
            </a:r>
            <a:r>
              <a:rPr lang="es-UY" altLang="es-UY" sz="1846" dirty="0">
                <a:solidFill>
                  <a:srgbClr val="FF0000"/>
                </a:solidFill>
              </a:rPr>
              <a:t>No se prevén libros digitales.</a:t>
            </a:r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endParaRPr lang="es-UY" altLang="es-UY" sz="1846" dirty="0">
              <a:solidFill>
                <a:srgbClr val="FF0000"/>
              </a:solidFill>
            </a:endParaRPr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r>
              <a:rPr lang="es-UY" altLang="es-UY" sz="1846" dirty="0">
                <a:solidFill>
                  <a:srgbClr val="FF0000"/>
                </a:solidFill>
              </a:rPr>
              <a:t>Se prevé Modelos Tipos para agilizar. </a:t>
            </a:r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endParaRPr lang="es-UY" altLang="es-UY" sz="1846" dirty="0">
              <a:solidFill>
                <a:srgbClr val="FF0000"/>
              </a:solidFill>
            </a:endParaRPr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r>
              <a:rPr lang="es-UY" altLang="es-UY" sz="1846" dirty="0">
                <a:solidFill>
                  <a:srgbClr val="FF0000"/>
                </a:solidFill>
              </a:rPr>
              <a:t>Procedimiento más rápido y más económico: no hay ICOSA, no hay proventos de AIN, no hay publicaciones, pero costo escribano y libros.</a:t>
            </a:r>
            <a:endParaRPr lang="es-ES_tradnl" altLang="es-UY" sz="1846" dirty="0">
              <a:solidFill>
                <a:srgbClr val="FF0000"/>
              </a:solidFill>
            </a:endParaRPr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endParaRPr lang="es-UY" altLang="es-UY" sz="1846" dirty="0">
              <a:solidFill>
                <a:srgbClr val="FF0000"/>
              </a:solidFill>
            </a:endParaRPr>
          </a:p>
          <a:p>
            <a:pPr marL="0" indent="0" eaLnBrk="1" hangingPunct="1">
              <a:buNone/>
              <a:defRPr/>
            </a:pPr>
            <a:endParaRPr lang="es-UY" altLang="es-UY" sz="1846" dirty="0"/>
          </a:p>
          <a:p>
            <a:pPr marL="0" indent="0" eaLnBrk="1" hangingPunct="1">
              <a:buNone/>
              <a:defRPr/>
            </a:pPr>
            <a:endParaRPr lang="es-UY" altLang="es-UY" dirty="0"/>
          </a:p>
          <a:p>
            <a:pPr marL="0" indent="0" eaLnBrk="1" hangingPunct="1">
              <a:buNone/>
              <a:defRPr/>
            </a:pPr>
            <a:endParaRPr lang="es-UY" altLang="es-UY" b="1" dirty="0">
              <a:solidFill>
                <a:srgbClr val="FF0000"/>
              </a:solidFill>
            </a:endParaRPr>
          </a:p>
          <a:p>
            <a:pPr lvl="1" eaLnBrk="1" hangingPunct="1">
              <a:buFontTx/>
              <a:buChar char="-"/>
              <a:defRPr/>
            </a:pPr>
            <a:endParaRPr lang="es-UY" altLang="es-UY" b="1" dirty="0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3C8EEBF4-5E1C-447F-A6A0-0086C50489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24128" y="116632"/>
            <a:ext cx="2304256" cy="908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 altLang="es-UY" kern="0"/>
              <a:t>  SAS</a:t>
            </a:r>
            <a:endParaRPr lang="es-ES" altLang="es-UY" kern="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>
            <a:extLst>
              <a:ext uri="{FF2B5EF4-FFF2-40B4-BE49-F238E27FC236}">
                <a16:creationId xmlns:a16="http://schemas.microsoft.com/office/drawing/2014/main" id="{76D0FF0B-802C-4513-B68E-D30AF1EF7AD5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618392" y="504092"/>
            <a:ext cx="8305800" cy="703385"/>
          </a:xfrm>
        </p:spPr>
        <p:txBody>
          <a:bodyPr/>
          <a:lstStyle/>
          <a:p>
            <a:pPr eaLnBrk="1" hangingPunct="1"/>
            <a:endParaRPr lang="es-ES" altLang="es-UY" dirty="0"/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E7E47084-4B27-47A2-BDA9-D71BC720360D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656492" y="970085"/>
            <a:ext cx="8229600" cy="4177812"/>
          </a:xfrm>
        </p:spPr>
        <p:txBody>
          <a:bodyPr/>
          <a:lstStyle/>
          <a:p>
            <a:pPr eaLnBrk="1" hangingPunct="1">
              <a:buFontTx/>
              <a:buChar char="-"/>
              <a:defRPr/>
            </a:pPr>
            <a:endParaRPr lang="es-UY" altLang="es-UY" b="1" dirty="0"/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es-UY" altLang="es-UY" sz="1846" b="1" u="sng" dirty="0"/>
              <a:t>Constitución: objeto.</a:t>
            </a:r>
            <a:endParaRPr lang="es-UY" altLang="es-UY" sz="1846" dirty="0"/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endParaRPr lang="es-UY" altLang="es-UY" sz="1846" dirty="0">
              <a:solidFill>
                <a:srgbClr val="FF0000"/>
              </a:solidFill>
            </a:endParaRPr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r>
              <a:rPr lang="es-UY" altLang="es-UY" sz="1846" u="sng" dirty="0"/>
              <a:t>Objeto genérico: </a:t>
            </a:r>
            <a:r>
              <a:rPr lang="es-UY" altLang="es-UY" sz="1846" dirty="0"/>
              <a:t>cualquier actividad comercial o civil lícita. Si nada se expresa en el contrato, rige el objeto genérico. </a:t>
            </a:r>
          </a:p>
          <a:p>
            <a:pPr marL="422041" lvl="1" indent="0" algn="just" eaLnBrk="1" hangingPunct="1">
              <a:buNone/>
              <a:defRPr/>
            </a:pPr>
            <a:r>
              <a:rPr lang="es-UY" altLang="es-UY" sz="1846" dirty="0"/>
              <a:t>  </a:t>
            </a:r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r>
              <a:rPr lang="es-UY" altLang="es-UY" sz="1846" u="sng" dirty="0"/>
              <a:t>Objeto específico: </a:t>
            </a:r>
            <a:r>
              <a:rPr lang="es-UY" altLang="es-UY" sz="1846" dirty="0"/>
              <a:t>enunciación actividades. </a:t>
            </a:r>
          </a:p>
          <a:p>
            <a:pPr marL="422041" lvl="1" indent="0" algn="just" eaLnBrk="1" hangingPunct="1">
              <a:buNone/>
              <a:defRPr/>
            </a:pPr>
            <a:r>
              <a:rPr lang="es-UY" altLang="es-UY" sz="1846" dirty="0"/>
              <a:t>  </a:t>
            </a:r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r>
              <a:rPr lang="es-UY" altLang="es-UY" sz="1846" dirty="0"/>
              <a:t> No rigen las limitaciones del art. 47 de la Ley 16.060.</a:t>
            </a:r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endParaRPr lang="es-UY" altLang="es-UY" sz="1846" dirty="0"/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r>
              <a:rPr lang="es-UY" altLang="es-UY" sz="1846" dirty="0"/>
              <a:t>Puede ser titular de inmuebles rurales y explotaciones agropecuarios, cumpliendo con la Ley 18.092.</a:t>
            </a:r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endParaRPr lang="es-UY" altLang="es-UY" sz="1846" dirty="0"/>
          </a:p>
          <a:p>
            <a:pPr marL="0" indent="0" eaLnBrk="1" hangingPunct="1">
              <a:buNone/>
              <a:defRPr/>
            </a:pPr>
            <a:endParaRPr lang="es-UY" altLang="es-UY" sz="1846" dirty="0"/>
          </a:p>
          <a:p>
            <a:pPr marL="0" indent="0" eaLnBrk="1" hangingPunct="1">
              <a:buNone/>
              <a:defRPr/>
            </a:pPr>
            <a:endParaRPr lang="es-UY" altLang="es-UY" dirty="0"/>
          </a:p>
          <a:p>
            <a:pPr marL="0" indent="0" eaLnBrk="1" hangingPunct="1">
              <a:buNone/>
              <a:defRPr/>
            </a:pPr>
            <a:endParaRPr lang="es-UY" altLang="es-UY" b="1" dirty="0">
              <a:solidFill>
                <a:srgbClr val="FF0000"/>
              </a:solidFill>
            </a:endParaRPr>
          </a:p>
          <a:p>
            <a:pPr lvl="1" eaLnBrk="1" hangingPunct="1">
              <a:buFontTx/>
              <a:buChar char="-"/>
              <a:defRPr/>
            </a:pPr>
            <a:endParaRPr lang="es-UY" altLang="es-UY" b="1" dirty="0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3DC15756-0F8D-4B50-910C-DF6065A4F9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24128" y="116632"/>
            <a:ext cx="2304256" cy="908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 altLang="es-UY" kern="0"/>
              <a:t>  SAS</a:t>
            </a:r>
            <a:endParaRPr lang="es-ES" altLang="es-UY" kern="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>
            <a:extLst>
              <a:ext uri="{FF2B5EF4-FFF2-40B4-BE49-F238E27FC236}">
                <a16:creationId xmlns:a16="http://schemas.microsoft.com/office/drawing/2014/main" id="{A5BF787D-433B-4F54-B392-E6469829AB04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618392" y="504092"/>
            <a:ext cx="8305800" cy="703385"/>
          </a:xfrm>
        </p:spPr>
        <p:txBody>
          <a:bodyPr/>
          <a:lstStyle/>
          <a:p>
            <a:pPr eaLnBrk="1" hangingPunct="1"/>
            <a:endParaRPr lang="es-ES" altLang="es-UY" dirty="0"/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B474D26A-031B-4409-BA75-533FD2BB6E21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656492" y="970085"/>
            <a:ext cx="8229600" cy="4177812"/>
          </a:xfrm>
        </p:spPr>
        <p:txBody>
          <a:bodyPr/>
          <a:lstStyle/>
          <a:p>
            <a:pPr eaLnBrk="1" hangingPunct="1">
              <a:buFontTx/>
              <a:buChar char="-"/>
              <a:defRPr/>
            </a:pPr>
            <a:endParaRPr lang="es-UY" altLang="es-UY" b="1" dirty="0"/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es-UY" altLang="es-UY" sz="1846" b="1" u="sng" dirty="0"/>
              <a:t>Capital.</a:t>
            </a:r>
            <a:endParaRPr lang="es-UY" altLang="es-UY" sz="1846" dirty="0"/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endParaRPr lang="es-UY" altLang="es-UY" sz="1846" dirty="0"/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r>
              <a:rPr lang="es-UY" altLang="es-UY" sz="1846" dirty="0"/>
              <a:t>Integración y suscripción del capital social total </a:t>
            </a:r>
            <a:r>
              <a:rPr lang="es-UY" altLang="es-UY" sz="1846" u="sng" dirty="0"/>
              <a:t>al constituirse.</a:t>
            </a:r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endParaRPr lang="es-UY" altLang="es-UY" sz="1846" dirty="0"/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r>
              <a:rPr lang="es-UY" altLang="es-UY" sz="1846" dirty="0"/>
              <a:t>Constitución: integración mínima 10% si es dinero o 100% (especie).</a:t>
            </a:r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endParaRPr lang="es-UY" altLang="es-UY" sz="1846" dirty="0"/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r>
              <a:rPr lang="es-UY" altLang="es-UY" sz="1846" dirty="0"/>
              <a:t>No hay capital social o integrado mínimo: no hay función de garantía.</a:t>
            </a:r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endParaRPr lang="es-UY" altLang="es-UY" sz="1846" dirty="0"/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r>
              <a:rPr lang="es-UY" altLang="es-UY" sz="1846" dirty="0"/>
              <a:t>No se regula el aumento, reducción o reintegro de capital.</a:t>
            </a:r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endParaRPr lang="es-UY" altLang="es-UY" sz="1846" dirty="0">
              <a:solidFill>
                <a:srgbClr val="FF0000"/>
              </a:solidFill>
            </a:endParaRPr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r>
              <a:rPr lang="es-UY" altLang="es-UY" sz="1846" dirty="0">
                <a:solidFill>
                  <a:srgbClr val="FF0000"/>
                </a:solidFill>
              </a:rPr>
              <a:t>Se permiten primas de emisión diferenciadas.</a:t>
            </a:r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endParaRPr lang="es-UY" altLang="es-UY" sz="1846" dirty="0">
              <a:solidFill>
                <a:srgbClr val="FF0000"/>
              </a:solidFill>
            </a:endParaRPr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r>
              <a:rPr lang="es-UY" altLang="es-UY" sz="1846" dirty="0">
                <a:solidFill>
                  <a:srgbClr val="FF0000"/>
                </a:solidFill>
              </a:rPr>
              <a:t>Se regulan los aportes irrevocables.</a:t>
            </a:r>
          </a:p>
          <a:p>
            <a:pPr lvl="2" algn="just" eaLnBrk="1" hangingPunct="1">
              <a:buFont typeface="Wingdings" panose="05000000000000000000" pitchFamily="2" charset="2"/>
              <a:buChar char="ü"/>
              <a:defRPr/>
            </a:pPr>
            <a:r>
              <a:rPr lang="es-UY" altLang="es-UY" sz="1846" dirty="0"/>
              <a:t>Por 24 meses desde resolución del órgano de administración.</a:t>
            </a:r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endParaRPr lang="es-ES_tradnl" altLang="es-UY" sz="1846" dirty="0">
              <a:solidFill>
                <a:srgbClr val="FF0000"/>
              </a:solidFill>
            </a:endParaRPr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endParaRPr lang="es-UY" altLang="es-UY" sz="1846" dirty="0">
              <a:solidFill>
                <a:srgbClr val="FF0000"/>
              </a:solidFill>
            </a:endParaRPr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endParaRPr lang="es-UY" altLang="es-UY" sz="1846" dirty="0"/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endParaRPr lang="es-UY" altLang="es-UY" sz="1846" dirty="0"/>
          </a:p>
          <a:p>
            <a:pPr marL="0" indent="0" eaLnBrk="1" hangingPunct="1">
              <a:buNone/>
              <a:defRPr/>
            </a:pPr>
            <a:endParaRPr lang="es-UY" altLang="es-UY" sz="1846" dirty="0"/>
          </a:p>
          <a:p>
            <a:pPr marL="0" indent="0" eaLnBrk="1" hangingPunct="1">
              <a:buNone/>
              <a:defRPr/>
            </a:pPr>
            <a:endParaRPr lang="es-UY" altLang="es-UY" dirty="0"/>
          </a:p>
          <a:p>
            <a:pPr marL="0" indent="0" eaLnBrk="1" hangingPunct="1">
              <a:buNone/>
              <a:defRPr/>
            </a:pPr>
            <a:endParaRPr lang="es-UY" altLang="es-UY" b="1" dirty="0">
              <a:solidFill>
                <a:srgbClr val="FF0000"/>
              </a:solidFill>
            </a:endParaRPr>
          </a:p>
          <a:p>
            <a:pPr lvl="1" eaLnBrk="1" hangingPunct="1">
              <a:buFontTx/>
              <a:buChar char="-"/>
              <a:defRPr/>
            </a:pPr>
            <a:endParaRPr lang="es-UY" altLang="es-UY" b="1" dirty="0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2F743CF0-5751-4C3B-BF6E-6BF8EC32F1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24128" y="116632"/>
            <a:ext cx="2304256" cy="908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 altLang="es-UY" kern="0"/>
              <a:t>  SAS</a:t>
            </a:r>
            <a:endParaRPr lang="es-ES" altLang="es-UY" kern="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>
            <a:extLst>
              <a:ext uri="{FF2B5EF4-FFF2-40B4-BE49-F238E27FC236}">
                <a16:creationId xmlns:a16="http://schemas.microsoft.com/office/drawing/2014/main" id="{D4FC62FD-6BF7-4F09-88ED-E534AB942D0E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656492" y="970085"/>
            <a:ext cx="8229600" cy="4177812"/>
          </a:xfrm>
        </p:spPr>
        <p:txBody>
          <a:bodyPr/>
          <a:lstStyle/>
          <a:p>
            <a:pPr eaLnBrk="1" hangingPunct="1">
              <a:buFontTx/>
              <a:buChar char="-"/>
              <a:defRPr/>
            </a:pPr>
            <a:endParaRPr lang="es-UY" altLang="es-UY" b="1" dirty="0"/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es-UY" altLang="es-UY" sz="1846" b="1" u="sng" dirty="0"/>
              <a:t>Acciones.</a:t>
            </a:r>
            <a:endParaRPr lang="es-UY" altLang="es-UY" sz="1846" dirty="0"/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endParaRPr lang="es-UY" altLang="es-UY" sz="1846" dirty="0"/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r>
              <a:rPr lang="es-UY" altLang="es-UY" sz="1846" dirty="0"/>
              <a:t>Nominativas o escriturales. No permite acciones al portador.</a:t>
            </a:r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endParaRPr lang="es-UY" altLang="es-UY" sz="1846" dirty="0"/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r>
              <a:rPr lang="es-UY" altLang="es-UY" sz="1846" dirty="0"/>
              <a:t>Pueden haber clases y series de acciones.</a:t>
            </a:r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endParaRPr lang="es-UY" altLang="es-UY" sz="1846" dirty="0"/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r>
              <a:rPr lang="es-UY" altLang="es-UY" sz="1846" dirty="0"/>
              <a:t>Aplica Ley 19.484 sobre titulares y beneficiarios finales.</a:t>
            </a:r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endParaRPr lang="es-UY" altLang="es-UY" sz="1846" dirty="0">
              <a:solidFill>
                <a:srgbClr val="FF0000"/>
              </a:solidFill>
            </a:endParaRPr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r>
              <a:rPr lang="es-UY" altLang="es-UY" sz="1846" dirty="0">
                <a:solidFill>
                  <a:srgbClr val="FF0000"/>
                </a:solidFill>
              </a:rPr>
              <a:t>Voto singular o múltiple.</a:t>
            </a:r>
            <a:endParaRPr lang="es-UY" altLang="es-UY" sz="1846" dirty="0">
              <a:solidFill>
                <a:srgbClr val="FF0000"/>
              </a:solidFill>
              <a:highlight>
                <a:srgbClr val="FFFF00"/>
              </a:highlight>
            </a:endParaRPr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endParaRPr lang="es-UY" altLang="es-UY" sz="1846" dirty="0"/>
          </a:p>
          <a:p>
            <a:pPr lvl="3" algn="just" eaLnBrk="1" hangingPunct="1">
              <a:buFont typeface="Wingdings" panose="05000000000000000000" pitchFamily="2" charset="2"/>
              <a:buChar char="Ø"/>
              <a:defRPr/>
            </a:pPr>
            <a:endParaRPr lang="es-UY" altLang="es-UY" sz="1846" dirty="0"/>
          </a:p>
          <a:p>
            <a:pPr marL="0" indent="0" eaLnBrk="1" hangingPunct="1">
              <a:buNone/>
              <a:defRPr/>
            </a:pPr>
            <a:endParaRPr lang="es-UY" altLang="es-UY" sz="1846" dirty="0"/>
          </a:p>
          <a:p>
            <a:pPr marL="0" indent="0" eaLnBrk="1" hangingPunct="1">
              <a:buNone/>
              <a:defRPr/>
            </a:pPr>
            <a:endParaRPr lang="es-UY" altLang="es-UY" dirty="0"/>
          </a:p>
          <a:p>
            <a:pPr marL="0" indent="0" eaLnBrk="1" hangingPunct="1">
              <a:buNone/>
              <a:defRPr/>
            </a:pPr>
            <a:endParaRPr lang="es-UY" altLang="es-UY" b="1" dirty="0">
              <a:solidFill>
                <a:srgbClr val="FF0000"/>
              </a:solidFill>
            </a:endParaRPr>
          </a:p>
          <a:p>
            <a:pPr lvl="1" eaLnBrk="1" hangingPunct="1">
              <a:buFontTx/>
              <a:buChar char="-"/>
              <a:defRPr/>
            </a:pPr>
            <a:endParaRPr lang="es-UY" altLang="es-UY" b="1" dirty="0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9A081945-7281-49B8-95AA-E3223B7E99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24128" y="116632"/>
            <a:ext cx="2304256" cy="908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 altLang="es-UY" kern="0"/>
              <a:t>  SAS</a:t>
            </a:r>
            <a:endParaRPr lang="es-ES" altLang="es-UY" kern="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>
            <a:extLst>
              <a:ext uri="{FF2B5EF4-FFF2-40B4-BE49-F238E27FC236}">
                <a16:creationId xmlns:a16="http://schemas.microsoft.com/office/drawing/2014/main" id="{E5DBCB09-B2BA-4BFC-9437-9A431BE10FD4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656492" y="970085"/>
            <a:ext cx="8229600" cy="4177812"/>
          </a:xfrm>
        </p:spPr>
        <p:txBody>
          <a:bodyPr/>
          <a:lstStyle/>
          <a:p>
            <a:pPr eaLnBrk="1" hangingPunct="1">
              <a:buFontTx/>
              <a:buChar char="-"/>
              <a:defRPr/>
            </a:pPr>
            <a:endParaRPr lang="es-UY" altLang="es-UY" b="1" dirty="0"/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es-UY" altLang="es-UY" sz="1846" b="1" u="sng" dirty="0"/>
              <a:t>Acciones.</a:t>
            </a:r>
            <a:endParaRPr lang="es-UY" altLang="es-UY" sz="1846" dirty="0"/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endParaRPr lang="es-UY" altLang="es-UY" sz="1846" dirty="0"/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r>
              <a:rPr lang="es-UY" altLang="es-UY" sz="1846" dirty="0"/>
              <a:t>Se puede </a:t>
            </a:r>
            <a:r>
              <a:rPr lang="es-UY" altLang="es-UY" sz="1846" u="sng" dirty="0"/>
              <a:t>limitar</a:t>
            </a:r>
            <a:r>
              <a:rPr lang="es-UY" altLang="es-UY" sz="1846" dirty="0"/>
              <a:t> la transferencia y </a:t>
            </a:r>
            <a:r>
              <a:rPr lang="es-UY" altLang="es-UY" sz="1846" u="sng" dirty="0">
                <a:solidFill>
                  <a:srgbClr val="FF0000"/>
                </a:solidFill>
              </a:rPr>
              <a:t>prohibir</a:t>
            </a:r>
            <a:r>
              <a:rPr lang="es-UY" altLang="es-UY" sz="1846" dirty="0">
                <a:solidFill>
                  <a:srgbClr val="FF0000"/>
                </a:solidFill>
              </a:rPr>
              <a:t> la negociación por un plazo de hasta 10 años</a:t>
            </a:r>
            <a:r>
              <a:rPr lang="es-UY" altLang="es-UY" sz="1846" dirty="0"/>
              <a:t>, prorrogables por unanimidad. </a:t>
            </a:r>
          </a:p>
          <a:p>
            <a:pPr lvl="2" algn="just" eaLnBrk="1" hangingPunct="1">
              <a:buFont typeface="Wingdings" panose="05000000000000000000" pitchFamily="2" charset="2"/>
              <a:buChar char="ü"/>
              <a:defRPr/>
            </a:pPr>
            <a:endParaRPr lang="es-UY" altLang="es-UY" sz="1846" dirty="0"/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r>
              <a:rPr lang="es-UY" altLang="es-UY" sz="1846" dirty="0"/>
              <a:t>Además se pueden celebrar convenios de sindicación de acciones.</a:t>
            </a:r>
          </a:p>
          <a:p>
            <a:pPr lvl="2" algn="just" eaLnBrk="1" hangingPunct="1">
              <a:buFont typeface="Wingdings" panose="05000000000000000000" pitchFamily="2" charset="2"/>
              <a:buChar char="ü"/>
              <a:defRPr/>
            </a:pPr>
            <a:endParaRPr lang="es-UY" altLang="es-UY" sz="1846" dirty="0"/>
          </a:p>
          <a:p>
            <a:pPr lvl="2" algn="just" eaLnBrk="1" hangingPunct="1">
              <a:buFont typeface="Wingdings" panose="05000000000000000000" pitchFamily="2" charset="2"/>
              <a:buChar char="Ø"/>
              <a:defRPr/>
            </a:pPr>
            <a:r>
              <a:rPr lang="es-UY" altLang="es-UY" sz="1846" dirty="0" err="1"/>
              <a:t>Call</a:t>
            </a:r>
            <a:r>
              <a:rPr lang="es-UY" altLang="es-UY" sz="1846" dirty="0"/>
              <a:t> y </a:t>
            </a:r>
            <a:r>
              <a:rPr lang="es-UY" altLang="es-UY" sz="1846" dirty="0" err="1"/>
              <a:t>Put</a:t>
            </a:r>
            <a:r>
              <a:rPr lang="es-UY" altLang="es-UY" sz="1846" dirty="0"/>
              <a:t>.</a:t>
            </a:r>
          </a:p>
          <a:p>
            <a:pPr lvl="2" algn="just" eaLnBrk="1" hangingPunct="1">
              <a:buFont typeface="Wingdings" panose="05000000000000000000" pitchFamily="2" charset="2"/>
              <a:buChar char="Ø"/>
              <a:defRPr/>
            </a:pPr>
            <a:r>
              <a:rPr lang="es-UY" altLang="es-UY" sz="1846" dirty="0"/>
              <a:t>Tag </a:t>
            </a:r>
            <a:r>
              <a:rPr lang="es-UY" altLang="es-UY" sz="1846" dirty="0" err="1"/>
              <a:t>along</a:t>
            </a:r>
            <a:r>
              <a:rPr lang="es-UY" altLang="es-UY" sz="1846" dirty="0"/>
              <a:t> y Drag </a:t>
            </a:r>
            <a:r>
              <a:rPr lang="es-UY" altLang="es-UY" sz="1846" dirty="0" err="1"/>
              <a:t>along</a:t>
            </a:r>
            <a:r>
              <a:rPr lang="es-UY" altLang="es-UY" sz="1846" dirty="0"/>
              <a:t>.</a:t>
            </a:r>
          </a:p>
          <a:p>
            <a:pPr lvl="2" algn="just" eaLnBrk="1" hangingPunct="1">
              <a:buFont typeface="Wingdings" panose="05000000000000000000" pitchFamily="2" charset="2"/>
              <a:buChar char="Ø"/>
              <a:defRPr/>
            </a:pPr>
            <a:r>
              <a:rPr lang="es-UY" altLang="es-UY" sz="1846" dirty="0"/>
              <a:t>Venta conjunta.</a:t>
            </a:r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endParaRPr lang="es-UY" altLang="es-UY" sz="1846" dirty="0"/>
          </a:p>
          <a:p>
            <a:pPr lvl="3" algn="just" eaLnBrk="1" hangingPunct="1">
              <a:buFont typeface="Wingdings" panose="05000000000000000000" pitchFamily="2" charset="2"/>
              <a:buChar char="Ø"/>
              <a:defRPr/>
            </a:pPr>
            <a:endParaRPr lang="es-UY" altLang="es-UY" sz="1846" dirty="0"/>
          </a:p>
          <a:p>
            <a:pPr marL="0" indent="0" eaLnBrk="1" hangingPunct="1">
              <a:buNone/>
              <a:defRPr/>
            </a:pPr>
            <a:endParaRPr lang="es-UY" altLang="es-UY" sz="1846" dirty="0"/>
          </a:p>
          <a:p>
            <a:pPr marL="0" indent="0" eaLnBrk="1" hangingPunct="1">
              <a:buNone/>
              <a:defRPr/>
            </a:pPr>
            <a:endParaRPr lang="es-UY" altLang="es-UY" dirty="0"/>
          </a:p>
          <a:p>
            <a:pPr marL="0" indent="0" eaLnBrk="1" hangingPunct="1">
              <a:buNone/>
              <a:defRPr/>
            </a:pPr>
            <a:endParaRPr lang="es-UY" altLang="es-UY" b="1" dirty="0">
              <a:solidFill>
                <a:srgbClr val="FF0000"/>
              </a:solidFill>
            </a:endParaRPr>
          </a:p>
          <a:p>
            <a:pPr lvl="1" eaLnBrk="1" hangingPunct="1">
              <a:buFontTx/>
              <a:buChar char="-"/>
              <a:defRPr/>
            </a:pPr>
            <a:endParaRPr lang="es-UY" altLang="es-UY" b="1" dirty="0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DA698938-73F5-4FAC-A465-7C756E7173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24128" y="116632"/>
            <a:ext cx="2304256" cy="908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 altLang="es-UY" kern="0"/>
              <a:t>  SAS</a:t>
            </a:r>
            <a:endParaRPr lang="es-ES" altLang="es-UY" kern="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>
            <a:extLst>
              <a:ext uri="{FF2B5EF4-FFF2-40B4-BE49-F238E27FC236}">
                <a16:creationId xmlns:a16="http://schemas.microsoft.com/office/drawing/2014/main" id="{BF87DFBF-D5D3-4DB8-B721-5009D80D7184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656492" y="970085"/>
            <a:ext cx="8229600" cy="4177812"/>
          </a:xfrm>
        </p:spPr>
        <p:txBody>
          <a:bodyPr/>
          <a:lstStyle/>
          <a:p>
            <a:pPr eaLnBrk="1" hangingPunct="1">
              <a:buFontTx/>
              <a:buChar char="-"/>
              <a:defRPr/>
            </a:pPr>
            <a:endParaRPr lang="es-UY" altLang="es-UY" b="1" dirty="0"/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es-UY" altLang="es-UY" sz="1846" b="1" u="sng" dirty="0"/>
              <a:t>Acciones.</a:t>
            </a:r>
            <a:endParaRPr lang="es-UY" altLang="es-UY" sz="1846" dirty="0"/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endParaRPr lang="es-UY" altLang="es-UY" sz="1846" dirty="0"/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r>
              <a:rPr lang="es-UY" altLang="es-UY" sz="1846" dirty="0"/>
              <a:t>Se puede regular transferencia en caso de fallecimiento: </a:t>
            </a:r>
            <a:r>
              <a:rPr lang="es-UY" altLang="es-UY" sz="1846" dirty="0">
                <a:solidFill>
                  <a:srgbClr val="FF0000"/>
                </a:solidFill>
              </a:rPr>
              <a:t>Planificación en las empresas familiares.</a:t>
            </a:r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endParaRPr lang="es-UY" altLang="es-UY" sz="1846" dirty="0"/>
          </a:p>
          <a:p>
            <a:pPr lvl="2" algn="just" eaLnBrk="1" hangingPunct="1">
              <a:buFont typeface="Wingdings" panose="05000000000000000000" pitchFamily="2" charset="2"/>
              <a:buChar char="Ø"/>
              <a:defRPr/>
            </a:pPr>
            <a:r>
              <a:rPr lang="es-UY" altLang="es-UY" sz="1846" dirty="0"/>
              <a:t>Incorporan los herederos.</a:t>
            </a:r>
          </a:p>
          <a:p>
            <a:pPr lvl="2" algn="just" eaLnBrk="1" hangingPunct="1">
              <a:buFont typeface="Wingdings" panose="05000000000000000000" pitchFamily="2" charset="2"/>
              <a:buChar char="Ø"/>
              <a:defRPr/>
            </a:pPr>
            <a:r>
              <a:rPr lang="es-UY" altLang="es-UY" sz="1846" dirty="0"/>
              <a:t>No se incorporar los herederos.</a:t>
            </a:r>
          </a:p>
          <a:p>
            <a:pPr lvl="2" algn="just" eaLnBrk="1" hangingPunct="1">
              <a:buFont typeface="Wingdings" panose="05000000000000000000" pitchFamily="2" charset="2"/>
              <a:buChar char="Ø"/>
              <a:defRPr/>
            </a:pPr>
            <a:r>
              <a:rPr lang="es-UY" altLang="es-UY" sz="1846" dirty="0"/>
              <a:t>Disolución.</a:t>
            </a:r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endParaRPr lang="es-UY" altLang="es-UY" sz="1846" dirty="0"/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r>
              <a:rPr lang="es-UY" altLang="es-UY" sz="1846" dirty="0"/>
              <a:t>Se puede exigir aprobación previa de la asamblea o directorio para la negociación de acciones.</a:t>
            </a:r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endParaRPr lang="es-UY" altLang="es-UY" sz="1846" dirty="0"/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r>
              <a:rPr lang="es-UY" altLang="es-UY" sz="1846" dirty="0"/>
              <a:t>Se regulan los convenios de accionistas en forma similar a la LSC.</a:t>
            </a:r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endParaRPr lang="es-UY" altLang="es-UY" sz="1846" dirty="0"/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r>
              <a:rPr lang="es-UY" altLang="es-UY" sz="1846" dirty="0"/>
              <a:t>Transferencia de acciones tributa según normas acciones de SA.</a:t>
            </a:r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endParaRPr lang="es-UY" altLang="es-UY" sz="1846" dirty="0"/>
          </a:p>
          <a:p>
            <a:pPr lvl="3" algn="just" eaLnBrk="1" hangingPunct="1">
              <a:buFont typeface="Wingdings" panose="05000000000000000000" pitchFamily="2" charset="2"/>
              <a:buChar char="Ø"/>
              <a:defRPr/>
            </a:pPr>
            <a:endParaRPr lang="es-UY" altLang="es-UY" sz="1846" dirty="0"/>
          </a:p>
          <a:p>
            <a:pPr marL="0" indent="0" eaLnBrk="1" hangingPunct="1">
              <a:buNone/>
              <a:defRPr/>
            </a:pPr>
            <a:endParaRPr lang="es-UY" altLang="es-UY" sz="1846" dirty="0"/>
          </a:p>
          <a:p>
            <a:pPr marL="0" indent="0" eaLnBrk="1" hangingPunct="1">
              <a:buNone/>
              <a:defRPr/>
            </a:pPr>
            <a:endParaRPr lang="es-UY" altLang="es-UY" dirty="0"/>
          </a:p>
          <a:p>
            <a:pPr marL="0" indent="0" eaLnBrk="1" hangingPunct="1">
              <a:buNone/>
              <a:defRPr/>
            </a:pPr>
            <a:endParaRPr lang="es-UY" altLang="es-UY" b="1" dirty="0">
              <a:solidFill>
                <a:srgbClr val="FF0000"/>
              </a:solidFill>
            </a:endParaRPr>
          </a:p>
          <a:p>
            <a:pPr lvl="1" eaLnBrk="1" hangingPunct="1">
              <a:buFontTx/>
              <a:buChar char="-"/>
              <a:defRPr/>
            </a:pPr>
            <a:endParaRPr lang="es-UY" altLang="es-UY" b="1" dirty="0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95C95DF7-7F26-461D-81B8-ED249C7B7A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24128" y="116632"/>
            <a:ext cx="2304256" cy="908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 altLang="es-UY" kern="0"/>
              <a:t>  SAS</a:t>
            </a:r>
            <a:endParaRPr lang="es-ES" altLang="es-UY" kern="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>
            <a:extLst>
              <a:ext uri="{FF2B5EF4-FFF2-40B4-BE49-F238E27FC236}">
                <a16:creationId xmlns:a16="http://schemas.microsoft.com/office/drawing/2014/main" id="{FCA1F3BF-71CE-43CF-8BC9-8CDA3D5664BC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656492" y="970085"/>
            <a:ext cx="8229600" cy="4177812"/>
          </a:xfrm>
        </p:spPr>
        <p:txBody>
          <a:bodyPr/>
          <a:lstStyle/>
          <a:p>
            <a:pPr eaLnBrk="1" hangingPunct="1">
              <a:buFontTx/>
              <a:buChar char="-"/>
              <a:defRPr/>
            </a:pPr>
            <a:endParaRPr lang="es-UY" altLang="es-UY" b="1" dirty="0"/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es-UY" altLang="es-UY" sz="1846" b="1" u="sng" dirty="0"/>
              <a:t>Órgano de administración.</a:t>
            </a:r>
            <a:endParaRPr lang="es-UY" altLang="es-UY" sz="1846" dirty="0"/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endParaRPr lang="es-UY" altLang="es-UY" sz="1846" dirty="0"/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r>
              <a:rPr lang="es-UY" altLang="es-UY" sz="1846" dirty="0">
                <a:solidFill>
                  <a:srgbClr val="FF0000"/>
                </a:solidFill>
              </a:rPr>
              <a:t>Representante legal: </a:t>
            </a:r>
            <a:r>
              <a:rPr lang="es-UY" altLang="es-UY" sz="1846" dirty="0"/>
              <a:t>sustituye al órgano de administración y representación, salvo que el estatuto prevea diferente.</a:t>
            </a:r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endParaRPr lang="es-UY" altLang="es-UY" sz="1846" dirty="0"/>
          </a:p>
          <a:p>
            <a:pPr lvl="2" algn="just" eaLnBrk="1" hangingPunct="1">
              <a:buFont typeface="Wingdings" panose="05000000000000000000" pitchFamily="2" charset="2"/>
              <a:buChar char="Ø"/>
              <a:defRPr/>
            </a:pPr>
            <a:r>
              <a:rPr lang="es-UY" altLang="es-UY" sz="1846" dirty="0"/>
              <a:t>No hay directorio ni administrador obligatorio.</a:t>
            </a:r>
          </a:p>
          <a:p>
            <a:pPr lvl="2" algn="just" eaLnBrk="1" hangingPunct="1">
              <a:buFont typeface="Wingdings" panose="05000000000000000000" pitchFamily="2" charset="2"/>
              <a:buChar char="Ø"/>
              <a:defRPr/>
            </a:pPr>
            <a:endParaRPr lang="es-UY" altLang="es-UY" sz="1846" dirty="0"/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r>
              <a:rPr lang="es-UY" altLang="es-UY" sz="1846" dirty="0"/>
              <a:t>Responsabilidad de directores.</a:t>
            </a:r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endParaRPr lang="es-UY" altLang="es-UY" sz="1846" dirty="0"/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r>
              <a:rPr lang="es-UY" altLang="es-UY" sz="1846" dirty="0"/>
              <a:t>Se consagra la responsabilidad del director de hecho.</a:t>
            </a:r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endParaRPr lang="es-UY" altLang="es-UY" sz="1846" dirty="0"/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r>
              <a:rPr lang="es-UY" altLang="es-UY" sz="1846" dirty="0"/>
              <a:t>Representante legal o administrador tributan CESS, IRPF y Fonasa. </a:t>
            </a:r>
          </a:p>
          <a:p>
            <a:pPr lvl="2" algn="just" eaLnBrk="1" hangingPunct="1">
              <a:buFont typeface="Wingdings" panose="05000000000000000000" pitchFamily="2" charset="2"/>
              <a:buChar char="ü"/>
              <a:defRPr/>
            </a:pPr>
            <a:r>
              <a:rPr lang="es-UY" altLang="es-UY" sz="1800" dirty="0">
                <a:solidFill>
                  <a:srgbClr val="FF0000"/>
                </a:solidFill>
              </a:rPr>
              <a:t>Diferencia importante con la SA. </a:t>
            </a:r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endParaRPr lang="es-UY" altLang="es-UY" sz="1800" dirty="0">
              <a:solidFill>
                <a:srgbClr val="FF0000"/>
              </a:solidFill>
            </a:endParaRPr>
          </a:p>
          <a:p>
            <a:pPr marL="0" indent="0" eaLnBrk="1" hangingPunct="1">
              <a:buNone/>
              <a:defRPr/>
            </a:pPr>
            <a:endParaRPr lang="es-UY" altLang="es-UY" sz="1846" dirty="0"/>
          </a:p>
          <a:p>
            <a:pPr marL="0" indent="0" eaLnBrk="1" hangingPunct="1">
              <a:buNone/>
              <a:defRPr/>
            </a:pPr>
            <a:endParaRPr lang="es-UY" altLang="es-UY" dirty="0"/>
          </a:p>
          <a:p>
            <a:pPr marL="0" indent="0" eaLnBrk="1" hangingPunct="1">
              <a:buNone/>
              <a:defRPr/>
            </a:pPr>
            <a:endParaRPr lang="es-UY" altLang="es-UY" b="1" dirty="0">
              <a:solidFill>
                <a:srgbClr val="FF0000"/>
              </a:solidFill>
            </a:endParaRPr>
          </a:p>
          <a:p>
            <a:pPr lvl="1" eaLnBrk="1" hangingPunct="1">
              <a:buFontTx/>
              <a:buChar char="-"/>
              <a:defRPr/>
            </a:pPr>
            <a:endParaRPr lang="es-UY" altLang="es-UY" b="1" dirty="0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8D8C3614-6DA5-4D9A-B2EF-B0FB8294B1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24128" y="116632"/>
            <a:ext cx="2304256" cy="908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 altLang="es-UY" kern="0"/>
              <a:t>  SAS</a:t>
            </a:r>
            <a:endParaRPr lang="es-ES" altLang="es-UY" kern="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>
            <a:extLst>
              <a:ext uri="{FF2B5EF4-FFF2-40B4-BE49-F238E27FC236}">
                <a16:creationId xmlns:a16="http://schemas.microsoft.com/office/drawing/2014/main" id="{69382F02-E147-4610-AA25-8063A5EB35DD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656492" y="970085"/>
            <a:ext cx="8229600" cy="4177812"/>
          </a:xfrm>
        </p:spPr>
        <p:txBody>
          <a:bodyPr/>
          <a:lstStyle/>
          <a:p>
            <a:pPr eaLnBrk="1" hangingPunct="1">
              <a:buFontTx/>
              <a:buChar char="-"/>
              <a:defRPr/>
            </a:pPr>
            <a:endParaRPr lang="es-UY" altLang="es-UY" b="1" dirty="0"/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es-UY" altLang="es-UY" sz="1846" b="1" u="sng" dirty="0"/>
              <a:t>Registros contables.</a:t>
            </a:r>
            <a:endParaRPr lang="es-UY" altLang="es-UY" sz="1846" dirty="0"/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endParaRPr lang="es-UY" altLang="es-UY" sz="1846" dirty="0"/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r>
              <a:rPr lang="es-UY" altLang="es-UY" sz="1846" dirty="0"/>
              <a:t>Confeccionar estados contables según normas contables adecuadas según la LSC y la reglamentación.</a:t>
            </a:r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endParaRPr lang="es-UY" altLang="es-UY" sz="1846" dirty="0"/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r>
              <a:rPr lang="es-UY" altLang="es-UY" sz="1846" dirty="0"/>
              <a:t>Aplica todo el capítulo de Documentación y Contabilidad de la Ley 16.060.</a:t>
            </a:r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endParaRPr lang="es-UY" altLang="es-UY" sz="1846" dirty="0"/>
          </a:p>
          <a:p>
            <a:pPr lvl="2" algn="just" eaLnBrk="1" hangingPunct="1">
              <a:buFont typeface="Wingdings" panose="05000000000000000000" pitchFamily="2" charset="2"/>
              <a:buChar char="Ø"/>
              <a:defRPr/>
            </a:pPr>
            <a:r>
              <a:rPr lang="es-UY" altLang="es-UY" sz="1846" dirty="0"/>
              <a:t>Reserva Legal.</a:t>
            </a:r>
          </a:p>
          <a:p>
            <a:pPr lvl="2" algn="just" eaLnBrk="1" hangingPunct="1">
              <a:buFont typeface="Wingdings" panose="05000000000000000000" pitchFamily="2" charset="2"/>
              <a:buChar char="Ø"/>
              <a:defRPr/>
            </a:pPr>
            <a:r>
              <a:rPr lang="es-UY" altLang="es-UY" sz="1846" dirty="0"/>
              <a:t>Memoria.</a:t>
            </a:r>
          </a:p>
          <a:p>
            <a:pPr lvl="2" algn="just" eaLnBrk="1" hangingPunct="1">
              <a:buFont typeface="Wingdings" panose="05000000000000000000" pitchFamily="2" charset="2"/>
              <a:buChar char="Ø"/>
              <a:defRPr/>
            </a:pPr>
            <a:r>
              <a:rPr lang="es-UY" altLang="es-UY" sz="1846" dirty="0"/>
              <a:t>Aprobación de Balances, Proyecto de distribución utilidades.</a:t>
            </a:r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endParaRPr lang="es-UY" altLang="es-UY" sz="1846" dirty="0"/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r>
              <a:rPr lang="es-UY" altLang="es-UY" sz="1846" dirty="0"/>
              <a:t>Debe registrarlos si correspondiere: art. 97 bis Ley 16.060.</a:t>
            </a:r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endParaRPr lang="es-UY" altLang="es-UY" sz="1846" dirty="0"/>
          </a:p>
          <a:p>
            <a:pPr lvl="2" algn="just" eaLnBrk="1" hangingPunct="1">
              <a:buFont typeface="Wingdings" panose="05000000000000000000" pitchFamily="2" charset="2"/>
              <a:buChar char="ü"/>
              <a:defRPr/>
            </a:pPr>
            <a:endParaRPr lang="es-UY" altLang="es-UY" sz="1846" dirty="0"/>
          </a:p>
          <a:p>
            <a:pPr marL="0" indent="0" eaLnBrk="1" hangingPunct="1">
              <a:buNone/>
              <a:defRPr/>
            </a:pPr>
            <a:endParaRPr lang="es-UY" altLang="es-UY" dirty="0"/>
          </a:p>
          <a:p>
            <a:pPr marL="0" indent="0" eaLnBrk="1" hangingPunct="1">
              <a:buNone/>
              <a:defRPr/>
            </a:pPr>
            <a:endParaRPr lang="es-UY" altLang="es-UY" b="1" dirty="0">
              <a:solidFill>
                <a:srgbClr val="FF0000"/>
              </a:solidFill>
            </a:endParaRPr>
          </a:p>
          <a:p>
            <a:pPr lvl="1" eaLnBrk="1" hangingPunct="1">
              <a:buFontTx/>
              <a:buChar char="-"/>
              <a:defRPr/>
            </a:pPr>
            <a:endParaRPr lang="es-UY" altLang="es-UY" b="1" dirty="0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9770E1ED-842F-4EB3-BE3B-D6F443B1E6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24128" y="116632"/>
            <a:ext cx="2304256" cy="908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 altLang="es-UY" kern="0"/>
              <a:t>  SAS</a:t>
            </a:r>
            <a:endParaRPr lang="es-ES" altLang="es-UY" kern="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>
            <a:extLst>
              <a:ext uri="{FF2B5EF4-FFF2-40B4-BE49-F238E27FC236}">
                <a16:creationId xmlns:a16="http://schemas.microsoft.com/office/drawing/2014/main" id="{4E864A84-412B-462E-8563-D0D82CF3BDC7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656492" y="970085"/>
            <a:ext cx="8229600" cy="4177812"/>
          </a:xfrm>
        </p:spPr>
        <p:txBody>
          <a:bodyPr/>
          <a:lstStyle/>
          <a:p>
            <a:pPr eaLnBrk="1" hangingPunct="1">
              <a:buFontTx/>
              <a:buChar char="-"/>
              <a:defRPr/>
            </a:pPr>
            <a:endParaRPr lang="es-UY" altLang="es-UY" b="1" dirty="0"/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es-UY" altLang="es-UY" sz="1846" b="1" u="sng" dirty="0"/>
              <a:t>Transformación.</a:t>
            </a:r>
            <a:endParaRPr lang="es-UY" altLang="es-UY" sz="1846" dirty="0"/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endParaRPr lang="es-UY" altLang="es-UY" sz="1846" dirty="0"/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r>
              <a:rPr lang="es-UY" altLang="es-UY" sz="1846" dirty="0"/>
              <a:t>Cualquier sociedad comercial, salvo las SA, se pueden transformar en  SAS por mayoría prevista para su reforma. </a:t>
            </a:r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endParaRPr lang="es-UY" altLang="es-UY" sz="1846" dirty="0"/>
          </a:p>
          <a:p>
            <a:pPr lvl="2" algn="just" eaLnBrk="1" hangingPunct="1">
              <a:buFont typeface="Wingdings" panose="05000000000000000000" pitchFamily="2" charset="2"/>
              <a:buChar char="ü"/>
              <a:defRPr/>
            </a:pPr>
            <a:r>
              <a:rPr lang="es-UY" altLang="es-UY" sz="1846" dirty="0"/>
              <a:t>Se prohíbe expresamente transformar SA a otro tipo social luego de la vigencia de la ley y luego a SAS.</a:t>
            </a:r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endParaRPr lang="es-UY" altLang="es-UY" sz="1846" dirty="0"/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r>
              <a:rPr lang="es-ES_tradnl" altLang="es-UY" sz="1846" b="1" dirty="0">
                <a:solidFill>
                  <a:srgbClr val="FF0000"/>
                </a:solidFill>
              </a:rPr>
              <a:t>¿</a:t>
            </a:r>
            <a:r>
              <a:rPr lang="es-UY" altLang="es-UY" sz="1846" b="1" dirty="0">
                <a:solidFill>
                  <a:srgbClr val="FF0000"/>
                </a:solidFill>
              </a:rPr>
              <a:t>Por qué las SA no pueden transformarse en SAS?</a:t>
            </a:r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endParaRPr lang="es-UY" altLang="es-UY" sz="1846" dirty="0"/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r>
              <a:rPr lang="es-UY" altLang="es-UY" sz="1846" dirty="0"/>
              <a:t>La SAS se puede transformar en cualquier tipo de sociedad comercial, por decisión de accionistas que representen la mayoría del capital integrado con derecho a voto.</a:t>
            </a:r>
          </a:p>
          <a:p>
            <a:pPr marL="422041" lvl="1" indent="0" algn="just" eaLnBrk="1" hangingPunct="1">
              <a:buNone/>
              <a:defRPr/>
            </a:pPr>
            <a:endParaRPr lang="es-UY" altLang="es-UY" sz="1846" dirty="0"/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endParaRPr lang="es-UY" altLang="es-UY" sz="1846" dirty="0"/>
          </a:p>
          <a:p>
            <a:pPr marL="0" indent="0" eaLnBrk="1" hangingPunct="1">
              <a:buNone/>
              <a:defRPr/>
            </a:pPr>
            <a:endParaRPr lang="es-UY" altLang="es-UY" dirty="0"/>
          </a:p>
          <a:p>
            <a:pPr marL="0" indent="0" eaLnBrk="1" hangingPunct="1">
              <a:buNone/>
              <a:defRPr/>
            </a:pPr>
            <a:endParaRPr lang="es-UY" altLang="es-UY" b="1" dirty="0">
              <a:solidFill>
                <a:srgbClr val="FF0000"/>
              </a:solidFill>
            </a:endParaRPr>
          </a:p>
          <a:p>
            <a:pPr lvl="1" eaLnBrk="1" hangingPunct="1">
              <a:buFontTx/>
              <a:buChar char="-"/>
              <a:defRPr/>
            </a:pPr>
            <a:endParaRPr lang="es-UY" altLang="es-UY" b="1" dirty="0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CC6FDD27-8678-40BD-8651-79626CD048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24128" y="116632"/>
            <a:ext cx="2304256" cy="908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 altLang="es-UY" kern="0"/>
              <a:t>  SAS</a:t>
            </a:r>
            <a:endParaRPr lang="es-ES" altLang="es-UY" kern="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>
            <a:extLst>
              <a:ext uri="{FF2B5EF4-FFF2-40B4-BE49-F238E27FC236}">
                <a16:creationId xmlns:a16="http://schemas.microsoft.com/office/drawing/2014/main" id="{B5A6954F-E53A-4F17-8291-9BF9505DE37C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656492" y="970085"/>
            <a:ext cx="8229600" cy="4177812"/>
          </a:xfrm>
        </p:spPr>
        <p:txBody>
          <a:bodyPr/>
          <a:lstStyle/>
          <a:p>
            <a:pPr eaLnBrk="1" hangingPunct="1">
              <a:buFontTx/>
              <a:buChar char="-"/>
              <a:defRPr/>
            </a:pPr>
            <a:endParaRPr lang="es-UY" altLang="es-UY" b="1" dirty="0"/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es-UY" altLang="es-UY" sz="1846" b="1" u="sng" dirty="0"/>
              <a:t>Receso o exclusión de accionistas.</a:t>
            </a:r>
            <a:endParaRPr lang="es-UY" altLang="es-UY" sz="1846" dirty="0"/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endParaRPr lang="es-UY" altLang="es-UY" sz="1846" dirty="0"/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r>
              <a:rPr lang="es-UY" altLang="es-UY" sz="1846" dirty="0"/>
              <a:t>Estatuto puede prever causales de receso y exclusión, aplicándose los artículos 153 a 155. </a:t>
            </a:r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endParaRPr lang="es-UY" altLang="es-UY" sz="1846" dirty="0"/>
          </a:p>
          <a:p>
            <a:pPr lvl="2" algn="just" eaLnBrk="1" hangingPunct="1">
              <a:buFont typeface="Wingdings" panose="05000000000000000000" pitchFamily="2" charset="2"/>
              <a:buChar char="Ø"/>
              <a:defRPr/>
            </a:pPr>
            <a:r>
              <a:rPr lang="es-UY" altLang="es-UY" sz="1846" dirty="0">
                <a:solidFill>
                  <a:srgbClr val="FF0000"/>
                </a:solidFill>
              </a:rPr>
              <a:t>Se consagra la exclusión del accionista.</a:t>
            </a:r>
          </a:p>
          <a:p>
            <a:pPr lvl="3" algn="just" eaLnBrk="1" hangingPunct="1">
              <a:buFont typeface="Wingdings" panose="05000000000000000000" pitchFamily="2" charset="2"/>
              <a:buChar char="v"/>
              <a:defRPr/>
            </a:pPr>
            <a:endParaRPr lang="es-UY" altLang="es-UY" sz="1846" dirty="0"/>
          </a:p>
          <a:p>
            <a:pPr lvl="3" algn="just" eaLnBrk="1" hangingPunct="1">
              <a:buFont typeface="Wingdings" panose="05000000000000000000" pitchFamily="2" charset="2"/>
              <a:buChar char="v"/>
              <a:defRPr/>
            </a:pPr>
            <a:r>
              <a:rPr lang="es-UY" altLang="es-UY" sz="1846" dirty="0"/>
              <a:t>Por ejemplo: por justa causa.</a:t>
            </a:r>
          </a:p>
          <a:p>
            <a:pPr lvl="3" algn="just" eaLnBrk="1" hangingPunct="1">
              <a:buFont typeface="Wingdings" panose="05000000000000000000" pitchFamily="2" charset="2"/>
              <a:buChar char="v"/>
              <a:defRPr/>
            </a:pPr>
            <a:endParaRPr lang="es-UY" altLang="es-UY" sz="1846" dirty="0"/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endParaRPr lang="es-UY" altLang="es-UY" sz="1846" dirty="0"/>
          </a:p>
          <a:p>
            <a:pPr marL="422041" lvl="1" indent="0" algn="just" eaLnBrk="1" hangingPunct="1">
              <a:buNone/>
              <a:defRPr/>
            </a:pPr>
            <a:endParaRPr lang="es-UY" altLang="es-UY" sz="1846" dirty="0"/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endParaRPr lang="es-UY" altLang="es-UY" sz="1846" dirty="0"/>
          </a:p>
          <a:p>
            <a:pPr marL="0" indent="0" eaLnBrk="1" hangingPunct="1">
              <a:buNone/>
              <a:defRPr/>
            </a:pPr>
            <a:endParaRPr lang="es-UY" altLang="es-UY" dirty="0"/>
          </a:p>
          <a:p>
            <a:pPr marL="0" indent="0" eaLnBrk="1" hangingPunct="1">
              <a:buNone/>
              <a:defRPr/>
            </a:pPr>
            <a:endParaRPr lang="es-UY" altLang="es-UY" b="1" dirty="0">
              <a:solidFill>
                <a:srgbClr val="FF0000"/>
              </a:solidFill>
            </a:endParaRPr>
          </a:p>
          <a:p>
            <a:pPr lvl="1" eaLnBrk="1" hangingPunct="1">
              <a:buFontTx/>
              <a:buChar char="-"/>
              <a:defRPr/>
            </a:pPr>
            <a:endParaRPr lang="es-UY" altLang="es-UY" b="1" dirty="0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77F62D22-3517-4E5F-8AD8-B689179A82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24128" y="116632"/>
            <a:ext cx="2304256" cy="908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 altLang="es-UY" kern="0"/>
              <a:t>  SAS</a:t>
            </a:r>
            <a:endParaRPr lang="es-ES" altLang="es-UY" kern="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>
            <a:extLst>
              <a:ext uri="{FF2B5EF4-FFF2-40B4-BE49-F238E27FC236}">
                <a16:creationId xmlns:a16="http://schemas.microsoft.com/office/drawing/2014/main" id="{EBDF12BF-9E9B-4C85-8A5F-BF35949FD054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4211960" y="-99392"/>
            <a:ext cx="4614052" cy="1334710"/>
          </a:xfrm>
        </p:spPr>
        <p:txBody>
          <a:bodyPr/>
          <a:lstStyle/>
          <a:p>
            <a:pPr eaLnBrk="1" hangingPunct="1"/>
            <a:r>
              <a:rPr lang="es-ES" altLang="es-UY" sz="2600" dirty="0"/>
              <a:t>Ley </a:t>
            </a:r>
            <a:r>
              <a:rPr lang="es-ES" altLang="es-UY" sz="2600" dirty="0" err="1"/>
              <a:t>Emprendedurismo</a:t>
            </a:r>
            <a:r>
              <a:rPr lang="es-ES" altLang="es-UY" sz="2600" dirty="0"/>
              <a:t> 19.820</a:t>
            </a:r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5D630969-FE22-4D36-A25E-A594D1FCE462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596412" y="1444870"/>
            <a:ext cx="8229600" cy="4177812"/>
          </a:xfrm>
        </p:spPr>
        <p:txBody>
          <a:bodyPr/>
          <a:lstStyle/>
          <a:p>
            <a:pPr eaLnBrk="1" hangingPunct="1">
              <a:buFontTx/>
              <a:buChar char="-"/>
              <a:defRPr/>
            </a:pPr>
            <a:endParaRPr lang="es-UY" altLang="es-UY" b="1" dirty="0"/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es-UY" altLang="es-UY" sz="1846" dirty="0"/>
              <a:t>Regula tres grandes áreas:</a:t>
            </a:r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endParaRPr lang="es-UY" altLang="es-UY" sz="1846" dirty="0"/>
          </a:p>
          <a:p>
            <a:pPr lvl="1" eaLnBrk="1" hangingPunct="1">
              <a:buFont typeface="Wingdings" panose="05000000000000000000" pitchFamily="2" charset="2"/>
              <a:buChar char="ü"/>
              <a:defRPr/>
            </a:pPr>
            <a:r>
              <a:rPr lang="es-UY" altLang="es-UY" sz="1846" dirty="0"/>
              <a:t>Fomento del </a:t>
            </a:r>
            <a:r>
              <a:rPr lang="es-UY" altLang="es-UY" sz="1846" dirty="0" err="1"/>
              <a:t>Emprendedurismo</a:t>
            </a:r>
            <a:r>
              <a:rPr lang="es-UY" altLang="es-UY" sz="1846" dirty="0"/>
              <a:t>: no incentivos tributarios.</a:t>
            </a:r>
          </a:p>
          <a:p>
            <a:pPr lvl="1" eaLnBrk="1" hangingPunct="1">
              <a:buFont typeface="Wingdings" panose="05000000000000000000" pitchFamily="2" charset="2"/>
              <a:buChar char="ü"/>
              <a:defRPr/>
            </a:pPr>
            <a:endParaRPr lang="es-UY" altLang="es-UY" sz="1846" dirty="0"/>
          </a:p>
          <a:p>
            <a:pPr lvl="1" eaLnBrk="1" hangingPunct="1">
              <a:buFont typeface="Wingdings" panose="05000000000000000000" pitchFamily="2" charset="2"/>
              <a:buChar char="ü"/>
              <a:defRPr/>
            </a:pPr>
            <a:r>
              <a:rPr lang="es-UY" altLang="es-UY" sz="1846" dirty="0"/>
              <a:t>Sociedades por acciones simplificadas (SAS)</a:t>
            </a:r>
          </a:p>
          <a:p>
            <a:pPr lvl="1" eaLnBrk="1" hangingPunct="1">
              <a:buFont typeface="Wingdings" panose="05000000000000000000" pitchFamily="2" charset="2"/>
              <a:buChar char="ü"/>
              <a:defRPr/>
            </a:pPr>
            <a:endParaRPr lang="es-UY" altLang="es-UY" sz="1846" dirty="0"/>
          </a:p>
          <a:p>
            <a:pPr lvl="1" eaLnBrk="1" hangingPunct="1">
              <a:buFont typeface="Wingdings" panose="05000000000000000000" pitchFamily="2" charset="2"/>
              <a:buChar char="ü"/>
              <a:defRPr/>
            </a:pPr>
            <a:r>
              <a:rPr lang="es-UY" altLang="es-UY" sz="1846" dirty="0"/>
              <a:t>Plataformas de financiamiento colectivo (Crowdfunding)</a:t>
            </a:r>
          </a:p>
          <a:p>
            <a:pPr eaLnBrk="1" hangingPunct="1">
              <a:buFontTx/>
              <a:buChar char="-"/>
              <a:defRPr/>
            </a:pPr>
            <a:endParaRPr lang="es-UY" altLang="es-UY" sz="1846" dirty="0"/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es-UY" altLang="es-UY" sz="1846" dirty="0"/>
              <a:t>Aprobada por unanimidad. Componente político.</a:t>
            </a:r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endParaRPr lang="es-UY" altLang="es-UY" sz="1846" dirty="0"/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es-UY" altLang="es-UY" sz="1846" dirty="0"/>
              <a:t>Herramientas para facilitar nuevos emprendimientos: flexibilidad.</a:t>
            </a:r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endParaRPr lang="es-UY" altLang="es-UY" sz="1846" dirty="0"/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es-UY" altLang="es-UY" sz="1846" dirty="0">
                <a:solidFill>
                  <a:srgbClr val="FF0000"/>
                </a:solidFill>
              </a:rPr>
              <a:t>Nos saca de la zona de confort: remueve las bases arraigadas.</a:t>
            </a:r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endParaRPr lang="es-UY" altLang="es-UY" sz="1846" dirty="0"/>
          </a:p>
          <a:p>
            <a:pPr marL="0" indent="0" eaLnBrk="1" hangingPunct="1">
              <a:buNone/>
              <a:defRPr/>
            </a:pPr>
            <a:endParaRPr lang="es-UY" altLang="es-UY" dirty="0"/>
          </a:p>
          <a:p>
            <a:pPr marL="0" indent="0" eaLnBrk="1" hangingPunct="1">
              <a:buNone/>
              <a:defRPr/>
            </a:pPr>
            <a:endParaRPr lang="es-UY" altLang="es-UY" b="1" dirty="0">
              <a:solidFill>
                <a:srgbClr val="FF0000"/>
              </a:solidFill>
            </a:endParaRPr>
          </a:p>
          <a:p>
            <a:pPr lvl="1" eaLnBrk="1" hangingPunct="1">
              <a:buFontTx/>
              <a:buChar char="-"/>
              <a:defRPr/>
            </a:pPr>
            <a:endParaRPr lang="es-UY" altLang="es-UY" b="1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>
            <a:extLst>
              <a:ext uri="{FF2B5EF4-FFF2-40B4-BE49-F238E27FC236}">
                <a16:creationId xmlns:a16="http://schemas.microsoft.com/office/drawing/2014/main" id="{F86F74B5-34CE-4A86-8A95-E51F10787DCE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656492" y="970085"/>
            <a:ext cx="8229600" cy="4177812"/>
          </a:xfrm>
        </p:spPr>
        <p:txBody>
          <a:bodyPr/>
          <a:lstStyle/>
          <a:p>
            <a:pPr eaLnBrk="1" hangingPunct="1">
              <a:buFontTx/>
              <a:buChar char="-"/>
              <a:defRPr/>
            </a:pPr>
            <a:endParaRPr lang="es-UY" altLang="es-UY" b="1" dirty="0"/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es-UY" altLang="es-UY" sz="1846" b="1" u="sng" dirty="0"/>
              <a:t>Receso o exclusión de accionistas.</a:t>
            </a:r>
            <a:endParaRPr lang="es-UY" altLang="es-UY" sz="1846" dirty="0"/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endParaRPr lang="es-UY" altLang="es-UY" sz="1846" dirty="0"/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r>
              <a:rPr lang="es-UY" altLang="es-UY" sz="1846" dirty="0">
                <a:solidFill>
                  <a:srgbClr val="FF0000"/>
                </a:solidFill>
              </a:rPr>
              <a:t>Exclusión forzosa: </a:t>
            </a:r>
            <a:r>
              <a:rPr lang="es-UY" altLang="es-UY" sz="1846" dirty="0" err="1">
                <a:solidFill>
                  <a:srgbClr val="FF0000"/>
                </a:solidFill>
              </a:rPr>
              <a:t>Squeeze</a:t>
            </a:r>
            <a:r>
              <a:rPr lang="es-UY" altLang="es-UY" sz="1846" dirty="0">
                <a:solidFill>
                  <a:srgbClr val="FF0000"/>
                </a:solidFill>
              </a:rPr>
              <a:t> </a:t>
            </a:r>
            <a:r>
              <a:rPr lang="es-UY" altLang="es-UY" sz="1846" dirty="0" err="1">
                <a:solidFill>
                  <a:srgbClr val="FF0000"/>
                </a:solidFill>
              </a:rPr>
              <a:t>Out</a:t>
            </a:r>
            <a:endParaRPr lang="es-UY" altLang="es-UY" sz="1846" dirty="0">
              <a:solidFill>
                <a:srgbClr val="FF0000"/>
              </a:solidFill>
            </a:endParaRPr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endParaRPr lang="es-UY" altLang="es-UY" sz="1846" dirty="0"/>
          </a:p>
          <a:p>
            <a:pPr lvl="2" algn="just" eaLnBrk="1" hangingPunct="1">
              <a:buFont typeface="Wingdings" panose="05000000000000000000" pitchFamily="2" charset="2"/>
              <a:buChar char="Ø"/>
              <a:defRPr/>
            </a:pPr>
            <a:r>
              <a:rPr lang="es-UY" altLang="es-UY" sz="1846" dirty="0"/>
              <a:t>Se aplica, salvo pacto en contrario.</a:t>
            </a:r>
          </a:p>
          <a:p>
            <a:pPr lvl="2" algn="just" eaLnBrk="1" hangingPunct="1">
              <a:buFont typeface="Wingdings" panose="05000000000000000000" pitchFamily="2" charset="2"/>
              <a:buChar char="Ø"/>
              <a:defRPr/>
            </a:pPr>
            <a:endParaRPr lang="es-UY" altLang="es-UY" sz="1846" dirty="0"/>
          </a:p>
          <a:p>
            <a:pPr lvl="2" algn="just" eaLnBrk="1" hangingPunct="1">
              <a:buFont typeface="Wingdings" panose="05000000000000000000" pitchFamily="2" charset="2"/>
              <a:buChar char="Ø"/>
              <a:defRPr/>
            </a:pPr>
            <a:r>
              <a:rPr lang="es-UY" altLang="es-UY" sz="1846" dirty="0"/>
              <a:t>Participación no superior al 15%.</a:t>
            </a:r>
          </a:p>
          <a:p>
            <a:pPr lvl="2" algn="just" eaLnBrk="1" hangingPunct="1">
              <a:buFont typeface="Wingdings" panose="05000000000000000000" pitchFamily="2" charset="2"/>
              <a:buChar char="Ø"/>
              <a:defRPr/>
            </a:pPr>
            <a:endParaRPr lang="es-UY" altLang="es-UY" sz="1846" dirty="0"/>
          </a:p>
          <a:p>
            <a:pPr lvl="2" algn="just" eaLnBrk="1" hangingPunct="1">
              <a:buFont typeface="Wingdings" panose="05000000000000000000" pitchFamily="2" charset="2"/>
              <a:buChar char="Ø"/>
              <a:defRPr/>
            </a:pPr>
            <a:r>
              <a:rPr lang="es-UY" altLang="es-UY" sz="1846" dirty="0"/>
              <a:t>Resolución asamblea por mayoría del 75% con derecho a voto, sin contar el voto de los excluidos.</a:t>
            </a:r>
          </a:p>
          <a:p>
            <a:pPr lvl="2" algn="just" eaLnBrk="1" hangingPunct="1">
              <a:buFont typeface="Wingdings" panose="05000000000000000000" pitchFamily="2" charset="2"/>
              <a:buChar char="Ø"/>
              <a:defRPr/>
            </a:pPr>
            <a:endParaRPr lang="es-UY" altLang="es-UY" sz="1846" dirty="0"/>
          </a:p>
          <a:p>
            <a:pPr lvl="2" algn="just" eaLnBrk="1" hangingPunct="1">
              <a:buFont typeface="Wingdings" panose="05000000000000000000" pitchFamily="2" charset="2"/>
              <a:buChar char="Ø"/>
              <a:defRPr/>
            </a:pPr>
            <a:r>
              <a:rPr lang="es-ES_tradnl" altLang="es-UY" sz="1846" dirty="0"/>
              <a:t>¿</a:t>
            </a:r>
            <a:r>
              <a:rPr lang="es-UY" altLang="es-UY" sz="1846" dirty="0"/>
              <a:t>Cuánto se le abona por su participación?</a:t>
            </a:r>
          </a:p>
          <a:p>
            <a:pPr marL="422041" lvl="1" indent="0" algn="just" eaLnBrk="1" hangingPunct="1">
              <a:buNone/>
              <a:defRPr/>
            </a:pPr>
            <a:endParaRPr lang="es-UY" altLang="es-UY" sz="1846" dirty="0"/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endParaRPr lang="es-UY" altLang="es-UY" sz="1846" dirty="0"/>
          </a:p>
          <a:p>
            <a:pPr marL="0" indent="0" eaLnBrk="1" hangingPunct="1">
              <a:buNone/>
              <a:defRPr/>
            </a:pPr>
            <a:endParaRPr lang="es-UY" altLang="es-UY" dirty="0"/>
          </a:p>
          <a:p>
            <a:pPr marL="0" indent="0" eaLnBrk="1" hangingPunct="1">
              <a:buNone/>
              <a:defRPr/>
            </a:pPr>
            <a:endParaRPr lang="es-UY" altLang="es-UY" b="1" dirty="0">
              <a:solidFill>
                <a:srgbClr val="FF0000"/>
              </a:solidFill>
            </a:endParaRPr>
          </a:p>
          <a:p>
            <a:pPr lvl="1" eaLnBrk="1" hangingPunct="1">
              <a:buFontTx/>
              <a:buChar char="-"/>
              <a:defRPr/>
            </a:pPr>
            <a:endParaRPr lang="es-UY" altLang="es-UY" b="1" dirty="0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1843DD8D-0A7B-4251-803F-0D98F62B25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24128" y="116632"/>
            <a:ext cx="2304256" cy="908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 altLang="es-UY" kern="0"/>
              <a:t>  SAS</a:t>
            </a:r>
            <a:endParaRPr lang="es-ES" altLang="es-UY" kern="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>
            <a:extLst>
              <a:ext uri="{FF2B5EF4-FFF2-40B4-BE49-F238E27FC236}">
                <a16:creationId xmlns:a16="http://schemas.microsoft.com/office/drawing/2014/main" id="{57FEFD4E-491A-44E8-B6CC-4851F465D1B7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656492" y="970085"/>
            <a:ext cx="8229600" cy="4177812"/>
          </a:xfrm>
        </p:spPr>
        <p:txBody>
          <a:bodyPr/>
          <a:lstStyle/>
          <a:p>
            <a:pPr eaLnBrk="1" hangingPunct="1">
              <a:buFontTx/>
              <a:buChar char="-"/>
              <a:defRPr/>
            </a:pPr>
            <a:endParaRPr lang="es-UY" altLang="es-UY" b="1" dirty="0"/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es-UY" altLang="es-UY" sz="1846" b="1" u="sng" dirty="0">
                <a:solidFill>
                  <a:srgbClr val="FF0000"/>
                </a:solidFill>
              </a:rPr>
              <a:t>Conversión de unipersonales en SAS.</a:t>
            </a:r>
            <a:endParaRPr lang="es-UY" altLang="es-UY" sz="1846" dirty="0">
              <a:solidFill>
                <a:srgbClr val="FF0000"/>
              </a:solidFill>
            </a:endParaRPr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endParaRPr lang="es-UY" altLang="es-UY" sz="1846" dirty="0"/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r>
              <a:rPr lang="es-UY" altLang="es-UY" sz="1846" dirty="0"/>
              <a:t>Finalmente una solución para empresas unipersonales.</a:t>
            </a:r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endParaRPr lang="es-UY" altLang="es-UY" sz="1846" dirty="0"/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r>
              <a:rPr lang="es-UY" altLang="es-UY" sz="1846" dirty="0"/>
              <a:t>No es transformación, no se aplican normas sobre establecimiento comercial.</a:t>
            </a:r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endParaRPr lang="es-UY" altLang="es-UY" sz="1846" dirty="0"/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r>
              <a:rPr lang="es-UY" altLang="es-UY" sz="1846" dirty="0"/>
              <a:t>Titular transfiere en un solo acto su giro, total o parcialmente a una SAS.</a:t>
            </a:r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endParaRPr lang="es-UY" altLang="es-UY" sz="1846" dirty="0"/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r>
              <a:rPr lang="es-UY" altLang="es-UY" sz="1846" dirty="0"/>
              <a:t>Titular responde solidariamente con la SAS por las obligaciones contraídas antes de la conversión y </a:t>
            </a:r>
            <a:r>
              <a:rPr lang="es-UY" altLang="es-UY" sz="1846" u="sng" dirty="0"/>
              <a:t>derivadas de su actividad de empresa unipersonal.</a:t>
            </a:r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endParaRPr lang="es-UY" altLang="es-UY" sz="1846" dirty="0"/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r>
              <a:rPr lang="es-UY" altLang="es-UY" sz="1846" dirty="0"/>
              <a:t>La SAS responde solidariamente por las obligaciones tributarias del titular, previas a la conversión, hasta el plazo de prescripción.</a:t>
            </a:r>
          </a:p>
          <a:p>
            <a:pPr marL="0" indent="0" eaLnBrk="1" hangingPunct="1">
              <a:buNone/>
              <a:defRPr/>
            </a:pPr>
            <a:endParaRPr lang="es-UY" altLang="es-UY" sz="1846" dirty="0"/>
          </a:p>
          <a:p>
            <a:pPr marL="0" indent="0" eaLnBrk="1" hangingPunct="1">
              <a:buNone/>
              <a:defRPr/>
            </a:pPr>
            <a:endParaRPr lang="es-UY" altLang="es-UY" dirty="0"/>
          </a:p>
          <a:p>
            <a:pPr marL="0" indent="0" eaLnBrk="1" hangingPunct="1">
              <a:buNone/>
              <a:defRPr/>
            </a:pPr>
            <a:endParaRPr lang="es-UY" altLang="es-UY" b="1" dirty="0">
              <a:solidFill>
                <a:srgbClr val="FF0000"/>
              </a:solidFill>
            </a:endParaRPr>
          </a:p>
          <a:p>
            <a:pPr lvl="1" eaLnBrk="1" hangingPunct="1">
              <a:buFontTx/>
              <a:buChar char="-"/>
              <a:defRPr/>
            </a:pPr>
            <a:endParaRPr lang="es-UY" altLang="es-UY" b="1" dirty="0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6FDD266A-1498-4563-955E-C9AED540A0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24128" y="116632"/>
            <a:ext cx="2304256" cy="908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 altLang="es-UY" kern="0"/>
              <a:t>  SAS</a:t>
            </a:r>
            <a:endParaRPr lang="es-ES" altLang="es-UY" kern="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>
            <a:extLst>
              <a:ext uri="{FF2B5EF4-FFF2-40B4-BE49-F238E27FC236}">
                <a16:creationId xmlns:a16="http://schemas.microsoft.com/office/drawing/2014/main" id="{9260ABFB-7707-4F19-B566-BDA7FB9F41A6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656492" y="970085"/>
            <a:ext cx="8229600" cy="4177812"/>
          </a:xfrm>
        </p:spPr>
        <p:txBody>
          <a:bodyPr/>
          <a:lstStyle/>
          <a:p>
            <a:pPr eaLnBrk="1" hangingPunct="1">
              <a:buFontTx/>
              <a:buChar char="-"/>
              <a:defRPr/>
            </a:pPr>
            <a:endParaRPr lang="es-UY" altLang="es-UY" b="1" dirty="0"/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es-UY" altLang="es-UY" sz="1846" b="1" u="sng" dirty="0">
                <a:solidFill>
                  <a:srgbClr val="FF0000"/>
                </a:solidFill>
              </a:rPr>
              <a:t>Conversión de unipersonales en SAS.</a:t>
            </a:r>
            <a:endParaRPr lang="es-UY" altLang="es-UY" sz="1846" dirty="0">
              <a:solidFill>
                <a:srgbClr val="FF0000"/>
              </a:solidFill>
            </a:endParaRPr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endParaRPr lang="es-UY" altLang="es-UY" sz="1846" dirty="0"/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r>
              <a:rPr lang="es-UY" altLang="es-UY" sz="1846" u="sng" dirty="0"/>
              <a:t>Normas para facilitar la conversión:</a:t>
            </a:r>
          </a:p>
          <a:p>
            <a:pPr lvl="2" algn="just" eaLnBrk="1" hangingPunct="1">
              <a:buFont typeface="Wingdings" panose="05000000000000000000" pitchFamily="2" charset="2"/>
              <a:buChar char="Ø"/>
              <a:defRPr/>
            </a:pPr>
            <a:endParaRPr lang="es-UY" altLang="es-UY" sz="1846" dirty="0"/>
          </a:p>
          <a:p>
            <a:pPr lvl="2" algn="just" eaLnBrk="1" hangingPunct="1">
              <a:buFont typeface="Wingdings" panose="05000000000000000000" pitchFamily="2" charset="2"/>
              <a:buChar char="Ø"/>
              <a:defRPr/>
            </a:pPr>
            <a:r>
              <a:rPr lang="es-UY" altLang="es-UY" sz="1846" dirty="0"/>
              <a:t>No se exigen certificados especiales.</a:t>
            </a:r>
          </a:p>
          <a:p>
            <a:pPr lvl="2" algn="just" eaLnBrk="1" hangingPunct="1">
              <a:buFont typeface="Wingdings" panose="05000000000000000000" pitchFamily="2" charset="2"/>
              <a:buChar char="Ø"/>
              <a:defRPr/>
            </a:pPr>
            <a:endParaRPr lang="es-UY" altLang="es-UY" sz="1846" dirty="0"/>
          </a:p>
          <a:p>
            <a:pPr lvl="2" algn="just" eaLnBrk="1" hangingPunct="1">
              <a:buFont typeface="Wingdings" panose="05000000000000000000" pitchFamily="2" charset="2"/>
              <a:buChar char="Ø"/>
              <a:defRPr/>
            </a:pPr>
            <a:r>
              <a:rPr lang="es-UY" altLang="es-UY" sz="1846" dirty="0"/>
              <a:t>Exoneración a la transferencia por residente que realiza actividad comercial, industrial o de servicios: impuesto a la renta, IVA, ITP.</a:t>
            </a:r>
          </a:p>
          <a:p>
            <a:pPr lvl="2" algn="just" eaLnBrk="1" hangingPunct="1">
              <a:buFont typeface="Wingdings" panose="05000000000000000000" pitchFamily="2" charset="2"/>
              <a:buChar char="Ø"/>
              <a:defRPr/>
            </a:pPr>
            <a:endParaRPr lang="es-UY" altLang="es-UY" sz="1846" dirty="0"/>
          </a:p>
          <a:p>
            <a:pPr lvl="3" algn="just" eaLnBrk="1" hangingPunct="1">
              <a:buFont typeface="Wingdings" panose="05000000000000000000" pitchFamily="2" charset="2"/>
              <a:buChar char="v"/>
              <a:defRPr/>
            </a:pPr>
            <a:r>
              <a:rPr lang="es-UY" altLang="es-UY" sz="1846" dirty="0"/>
              <a:t>Plazo de 12 meses desde 1/1/2020.</a:t>
            </a:r>
          </a:p>
          <a:p>
            <a:pPr lvl="3" algn="just" eaLnBrk="1" hangingPunct="1">
              <a:buFont typeface="Wingdings" panose="05000000000000000000" pitchFamily="2" charset="2"/>
              <a:buChar char="v"/>
              <a:defRPr/>
            </a:pPr>
            <a:r>
              <a:rPr lang="es-UY" altLang="es-UY" sz="1846" dirty="0"/>
              <a:t>Único accionista de la SAS es el titular de la unipersonal.</a:t>
            </a:r>
          </a:p>
          <a:p>
            <a:pPr lvl="3" algn="just" eaLnBrk="1" hangingPunct="1">
              <a:buFont typeface="Wingdings" panose="05000000000000000000" pitchFamily="2" charset="2"/>
              <a:buChar char="v"/>
              <a:defRPr/>
            </a:pPr>
            <a:r>
              <a:rPr lang="es-UY" altLang="es-UY" sz="1846" dirty="0"/>
              <a:t>Titular de la unipersonal debe estar en situación regular de pagos con DGI y BPS: certificados.</a:t>
            </a:r>
          </a:p>
          <a:p>
            <a:pPr lvl="3" algn="just" eaLnBrk="1" hangingPunct="1">
              <a:buFont typeface="Wingdings" panose="05000000000000000000" pitchFamily="2" charset="2"/>
              <a:buChar char="v"/>
              <a:defRPr/>
            </a:pPr>
            <a:r>
              <a:rPr lang="es-UY" altLang="es-UY" sz="1846" dirty="0"/>
              <a:t>Transferencia a título gratuito o como integración de capital a cambio de acciones de la SAS.</a:t>
            </a:r>
          </a:p>
          <a:p>
            <a:pPr lvl="2" algn="just" eaLnBrk="1" hangingPunct="1">
              <a:buFont typeface="Wingdings" panose="05000000000000000000" pitchFamily="2" charset="2"/>
              <a:buChar char="Ø"/>
              <a:defRPr/>
            </a:pPr>
            <a:endParaRPr lang="es-UY" altLang="es-UY" sz="1846" dirty="0"/>
          </a:p>
          <a:p>
            <a:pPr marL="0" indent="0" eaLnBrk="1" hangingPunct="1">
              <a:buNone/>
              <a:defRPr/>
            </a:pPr>
            <a:endParaRPr lang="es-UY" altLang="es-UY" sz="1846" dirty="0"/>
          </a:p>
          <a:p>
            <a:pPr marL="0" indent="0" eaLnBrk="1" hangingPunct="1">
              <a:buNone/>
              <a:defRPr/>
            </a:pPr>
            <a:endParaRPr lang="es-UY" altLang="es-UY" dirty="0"/>
          </a:p>
          <a:p>
            <a:pPr marL="0" indent="0" eaLnBrk="1" hangingPunct="1">
              <a:buNone/>
              <a:defRPr/>
            </a:pPr>
            <a:endParaRPr lang="es-UY" altLang="es-UY" b="1" dirty="0">
              <a:solidFill>
                <a:srgbClr val="FF0000"/>
              </a:solidFill>
            </a:endParaRPr>
          </a:p>
          <a:p>
            <a:pPr lvl="1" eaLnBrk="1" hangingPunct="1">
              <a:buFontTx/>
              <a:buChar char="-"/>
              <a:defRPr/>
            </a:pPr>
            <a:endParaRPr lang="es-UY" altLang="es-UY" b="1" dirty="0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2E3E7DD8-08A5-41CB-96F3-40D54BB5A2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24128" y="116632"/>
            <a:ext cx="2304256" cy="908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 altLang="es-UY" kern="0"/>
              <a:t>  SAS</a:t>
            </a:r>
            <a:endParaRPr lang="es-ES" altLang="es-UY" kern="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>
            <a:extLst>
              <a:ext uri="{FF2B5EF4-FFF2-40B4-BE49-F238E27FC236}">
                <a16:creationId xmlns:a16="http://schemas.microsoft.com/office/drawing/2014/main" id="{7CDABBA0-78D4-49EF-88BE-2A74BFA0CACB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656492" y="970085"/>
            <a:ext cx="8229600" cy="4177812"/>
          </a:xfrm>
        </p:spPr>
        <p:txBody>
          <a:bodyPr/>
          <a:lstStyle/>
          <a:p>
            <a:pPr eaLnBrk="1" hangingPunct="1">
              <a:buFontTx/>
              <a:buChar char="-"/>
              <a:defRPr/>
            </a:pPr>
            <a:endParaRPr lang="es-UY" altLang="es-UY" b="1" dirty="0"/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es-UY" altLang="es-UY" sz="1846" b="1" u="sng" dirty="0">
                <a:solidFill>
                  <a:srgbClr val="FF0000"/>
                </a:solidFill>
              </a:rPr>
              <a:t>Conversión de unipersonales en SAS.</a:t>
            </a:r>
            <a:endParaRPr lang="es-UY" altLang="es-UY" sz="1846" dirty="0">
              <a:solidFill>
                <a:srgbClr val="FF0000"/>
              </a:solidFill>
            </a:endParaRPr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endParaRPr lang="es-UY" altLang="es-UY" sz="1846" dirty="0"/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r>
              <a:rPr lang="es-UY" altLang="es-UY" sz="1846" u="sng" dirty="0"/>
              <a:t>Normas para facilitar la conversión:</a:t>
            </a:r>
          </a:p>
          <a:p>
            <a:pPr lvl="2" algn="just" eaLnBrk="1" hangingPunct="1">
              <a:buFont typeface="Wingdings" panose="05000000000000000000" pitchFamily="2" charset="2"/>
              <a:buChar char="Ø"/>
              <a:defRPr/>
            </a:pPr>
            <a:endParaRPr lang="es-UY" altLang="es-UY" sz="1846" dirty="0"/>
          </a:p>
          <a:p>
            <a:pPr lvl="2" algn="just" eaLnBrk="1" hangingPunct="1">
              <a:buFont typeface="Wingdings" panose="05000000000000000000" pitchFamily="2" charset="2"/>
              <a:buChar char="Ø"/>
              <a:defRPr/>
            </a:pPr>
            <a:r>
              <a:rPr lang="es-UY" altLang="es-UY" sz="1846" dirty="0"/>
              <a:t>Si se transfieren las acciones de la SAS en plazo de dos años, se reliquidan todos los tributos. </a:t>
            </a:r>
            <a:endParaRPr lang="es-ES_tradnl" altLang="es-UY" sz="1846" dirty="0">
              <a:solidFill>
                <a:srgbClr val="FF0000"/>
              </a:solidFill>
            </a:endParaRPr>
          </a:p>
          <a:p>
            <a:pPr lvl="2" algn="just" eaLnBrk="1" hangingPunct="1">
              <a:buFont typeface="Wingdings" panose="05000000000000000000" pitchFamily="2" charset="2"/>
              <a:buChar char="Ø"/>
              <a:defRPr/>
            </a:pPr>
            <a:r>
              <a:rPr lang="es-ES_tradnl" altLang="es-UY" sz="1846" dirty="0">
                <a:solidFill>
                  <a:srgbClr val="FF0000"/>
                </a:solidFill>
              </a:rPr>
              <a:t>Se excluyó por la reglamentación los casos de fallecimiento, partición o disolución sociedad conyugal.</a:t>
            </a:r>
            <a:endParaRPr lang="es-UY" altLang="es-UY" sz="1846" dirty="0"/>
          </a:p>
          <a:p>
            <a:pPr lvl="1" algn="just" eaLnBrk="1" hangingPunct="1">
              <a:buFont typeface="Wingdings" panose="05000000000000000000" pitchFamily="2" charset="2"/>
              <a:buChar char="Ø"/>
              <a:defRPr/>
            </a:pPr>
            <a:endParaRPr lang="es-UY" altLang="es-UY" sz="1846" dirty="0"/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r>
              <a:rPr lang="es-UY" altLang="es-UY" sz="1846" dirty="0">
                <a:solidFill>
                  <a:srgbClr val="FF0000"/>
                </a:solidFill>
              </a:rPr>
              <a:t>Sociedades Civiles: no se regulan, continúan siendo un problema.</a:t>
            </a:r>
          </a:p>
          <a:p>
            <a:pPr marL="0" indent="0" eaLnBrk="1" hangingPunct="1">
              <a:buNone/>
              <a:defRPr/>
            </a:pPr>
            <a:endParaRPr lang="es-UY" altLang="es-UY" sz="1846" dirty="0"/>
          </a:p>
          <a:p>
            <a:pPr marL="0" indent="0" eaLnBrk="1" hangingPunct="1">
              <a:buNone/>
              <a:defRPr/>
            </a:pPr>
            <a:endParaRPr lang="es-UY" altLang="es-UY" dirty="0"/>
          </a:p>
          <a:p>
            <a:pPr marL="0" indent="0" eaLnBrk="1" hangingPunct="1">
              <a:buNone/>
              <a:defRPr/>
            </a:pPr>
            <a:endParaRPr lang="es-UY" altLang="es-UY" b="1" dirty="0">
              <a:solidFill>
                <a:srgbClr val="FF0000"/>
              </a:solidFill>
            </a:endParaRPr>
          </a:p>
          <a:p>
            <a:pPr lvl="1" eaLnBrk="1" hangingPunct="1">
              <a:buFontTx/>
              <a:buChar char="-"/>
              <a:defRPr/>
            </a:pPr>
            <a:endParaRPr lang="es-UY" altLang="es-UY" b="1" dirty="0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43B1F1A6-F340-4296-AC6B-D2DAEDEBAC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24128" y="116632"/>
            <a:ext cx="2304256" cy="908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 altLang="es-UY" kern="0"/>
              <a:t>  SAS</a:t>
            </a:r>
            <a:endParaRPr lang="es-ES" altLang="es-UY" kern="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>
            <a:extLst>
              <a:ext uri="{FF2B5EF4-FFF2-40B4-BE49-F238E27FC236}">
                <a16:creationId xmlns:a16="http://schemas.microsoft.com/office/drawing/2014/main" id="{7CDABBA0-78D4-49EF-88BE-2A74BFA0CACB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656492" y="970085"/>
            <a:ext cx="8229600" cy="4177812"/>
          </a:xfrm>
        </p:spPr>
        <p:txBody>
          <a:bodyPr/>
          <a:lstStyle/>
          <a:p>
            <a:pPr eaLnBrk="1" hangingPunct="1">
              <a:buFontTx/>
              <a:buChar char="-"/>
              <a:defRPr/>
            </a:pPr>
            <a:endParaRPr lang="es-UY" altLang="es-UY" b="1" dirty="0"/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es-UY" altLang="es-UY" sz="1846" b="1" u="sng" dirty="0">
                <a:solidFill>
                  <a:srgbClr val="FF0000"/>
                </a:solidFill>
              </a:rPr>
              <a:t>Conversión de unipersonales en SAS.</a:t>
            </a:r>
            <a:endParaRPr lang="es-UY" altLang="es-UY" sz="1846" dirty="0">
              <a:solidFill>
                <a:srgbClr val="FF0000"/>
              </a:solidFill>
            </a:endParaRPr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endParaRPr lang="es-UY" altLang="es-UY" sz="1846" dirty="0"/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r>
              <a:rPr lang="es-UY" altLang="es-UY" sz="1846" u="sng" dirty="0"/>
              <a:t>Instrumentación:</a:t>
            </a:r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endParaRPr lang="es-UY" altLang="es-UY" sz="1846" u="sng" dirty="0"/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r>
              <a:rPr lang="es-UY" altLang="es-UY" sz="1846" dirty="0"/>
              <a:t>Resolución con el texto del estatuto de la SAS en declaratoria por escritura pública o documento privado con certificación de firmas.</a:t>
            </a:r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r>
              <a:rPr lang="es-UY" altLang="es-UY" sz="1846" dirty="0"/>
              <a:t>Se inscribe en el RNC.</a:t>
            </a:r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r>
              <a:rPr lang="es-UY" altLang="es-UY" sz="1846" dirty="0"/>
              <a:t>Inventario de bienes derechos, derechos y obligaciones protocolizado por escribano y se presenta al RNC. </a:t>
            </a:r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r>
              <a:rPr lang="es-UY" altLang="es-UY" sz="1846" dirty="0"/>
              <a:t>Bienes deben estar afectados íntegra y exclusivamente al giro de la empresa unipersonal.</a:t>
            </a:r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r>
              <a:rPr lang="es-UY" altLang="es-UY" sz="1846" dirty="0"/>
              <a:t>Se incluye en la conversión los cambios en registros y documentos, así como autorizaciones, permisos y habilitaciones. </a:t>
            </a:r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r>
              <a:rPr lang="es-UY" altLang="es-UY" sz="1846" dirty="0"/>
              <a:t>Nuevo RUT para la SAS y clausura de unipersonal con cierre de ejercicio si es total la transferencia del giro. </a:t>
            </a:r>
          </a:p>
          <a:p>
            <a:pPr marL="914400" lvl="2" indent="0" algn="just" eaLnBrk="1" hangingPunct="1">
              <a:buNone/>
              <a:defRPr/>
            </a:pPr>
            <a:endParaRPr lang="es-UY" altLang="es-UY" sz="1846" u="sng" dirty="0"/>
          </a:p>
          <a:p>
            <a:pPr marL="914400" lvl="2" indent="0" algn="just" eaLnBrk="1" hangingPunct="1">
              <a:buNone/>
              <a:defRPr/>
            </a:pPr>
            <a:endParaRPr lang="es-UY" altLang="es-UY" sz="1446" dirty="0"/>
          </a:p>
          <a:p>
            <a:pPr lvl="2" algn="just" eaLnBrk="1" hangingPunct="1">
              <a:buFont typeface="Wingdings" panose="05000000000000000000" pitchFamily="2" charset="2"/>
              <a:buChar char="Ø"/>
              <a:defRPr/>
            </a:pPr>
            <a:endParaRPr lang="es-UY" altLang="es-UY" sz="1846" dirty="0"/>
          </a:p>
          <a:p>
            <a:pPr marL="0" indent="0" eaLnBrk="1" hangingPunct="1">
              <a:buNone/>
              <a:defRPr/>
            </a:pPr>
            <a:endParaRPr lang="es-UY" altLang="es-UY" sz="1846" dirty="0"/>
          </a:p>
          <a:p>
            <a:pPr marL="0" indent="0" eaLnBrk="1" hangingPunct="1">
              <a:buNone/>
              <a:defRPr/>
            </a:pPr>
            <a:endParaRPr lang="es-UY" altLang="es-UY" dirty="0"/>
          </a:p>
          <a:p>
            <a:pPr marL="0" indent="0" eaLnBrk="1" hangingPunct="1">
              <a:buNone/>
              <a:defRPr/>
            </a:pPr>
            <a:endParaRPr lang="es-UY" altLang="es-UY" b="1" dirty="0">
              <a:solidFill>
                <a:srgbClr val="FF0000"/>
              </a:solidFill>
            </a:endParaRPr>
          </a:p>
          <a:p>
            <a:pPr lvl="1" eaLnBrk="1" hangingPunct="1">
              <a:buFontTx/>
              <a:buChar char="-"/>
              <a:defRPr/>
            </a:pPr>
            <a:endParaRPr lang="es-UY" altLang="es-UY" b="1" dirty="0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43B1F1A6-F340-4296-AC6B-D2DAEDEBAC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24128" y="116632"/>
            <a:ext cx="2304256" cy="908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 altLang="es-UY" kern="0"/>
              <a:t>  SAS</a:t>
            </a:r>
            <a:endParaRPr lang="es-ES" altLang="es-UY" kern="0" dirty="0"/>
          </a:p>
        </p:txBody>
      </p:sp>
    </p:spTree>
    <p:extLst>
      <p:ext uri="{BB962C8B-B14F-4D97-AF65-F5344CB8AC3E}">
        <p14:creationId xmlns:p14="http://schemas.microsoft.com/office/powerpoint/2010/main" val="73300832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>
            <a:extLst>
              <a:ext uri="{FF2B5EF4-FFF2-40B4-BE49-F238E27FC236}">
                <a16:creationId xmlns:a16="http://schemas.microsoft.com/office/drawing/2014/main" id="{639E6AD9-24CC-4A4E-B4EB-FF4E3FB97CC1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656492" y="970085"/>
            <a:ext cx="8229600" cy="4177812"/>
          </a:xfrm>
        </p:spPr>
        <p:txBody>
          <a:bodyPr/>
          <a:lstStyle/>
          <a:p>
            <a:pPr eaLnBrk="1" hangingPunct="1">
              <a:buFontTx/>
              <a:buChar char="-"/>
              <a:defRPr/>
            </a:pPr>
            <a:endParaRPr lang="es-UY" altLang="es-UY" b="1" dirty="0"/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es-UY" altLang="es-UY" sz="1846" b="1" u="sng" dirty="0"/>
              <a:t>SA – SAS - SRL</a:t>
            </a:r>
            <a:endParaRPr lang="es-UY" altLang="es-UY" sz="1846" dirty="0"/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endParaRPr lang="es-UY" altLang="es-UY" sz="1846" dirty="0"/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r>
              <a:rPr lang="es-UY" altLang="es-UY" sz="1846" dirty="0"/>
              <a:t>Elección del tipo social depende de cada caso:</a:t>
            </a:r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endParaRPr lang="es-UY" altLang="es-UY" sz="1846" dirty="0"/>
          </a:p>
          <a:p>
            <a:pPr lvl="2" algn="just" eaLnBrk="1" hangingPunct="1">
              <a:buFont typeface="Wingdings" panose="05000000000000000000" pitchFamily="2" charset="2"/>
              <a:buChar char="Ø"/>
              <a:defRPr/>
            </a:pPr>
            <a:r>
              <a:rPr lang="es-UY" altLang="es-UY" sz="1846" dirty="0"/>
              <a:t>Aspectos tributarios.</a:t>
            </a:r>
          </a:p>
          <a:p>
            <a:pPr lvl="2" algn="just" eaLnBrk="1" hangingPunct="1">
              <a:buFont typeface="Wingdings" panose="05000000000000000000" pitchFamily="2" charset="2"/>
              <a:buChar char="Ø"/>
              <a:defRPr/>
            </a:pPr>
            <a:endParaRPr lang="es-UY" altLang="es-UY" sz="1846" dirty="0"/>
          </a:p>
          <a:p>
            <a:pPr lvl="2" algn="just" eaLnBrk="1" hangingPunct="1">
              <a:buFont typeface="Wingdings" panose="05000000000000000000" pitchFamily="2" charset="2"/>
              <a:buChar char="Ø"/>
              <a:defRPr/>
            </a:pPr>
            <a:r>
              <a:rPr lang="es-UY" altLang="es-UY" sz="1846" dirty="0"/>
              <a:t>Costos de constitución y funcionamiento.</a:t>
            </a:r>
          </a:p>
          <a:p>
            <a:pPr lvl="2" algn="just" eaLnBrk="1" hangingPunct="1">
              <a:buFont typeface="Wingdings" panose="05000000000000000000" pitchFamily="2" charset="2"/>
              <a:buChar char="Ø"/>
              <a:defRPr/>
            </a:pPr>
            <a:endParaRPr lang="es-UY" altLang="es-UY" sz="1846" dirty="0"/>
          </a:p>
          <a:p>
            <a:pPr lvl="2" algn="just" eaLnBrk="1" hangingPunct="1">
              <a:buFont typeface="Wingdings" panose="05000000000000000000" pitchFamily="2" charset="2"/>
              <a:buChar char="Ø"/>
              <a:defRPr/>
            </a:pPr>
            <a:r>
              <a:rPr lang="es-UY" altLang="es-UY" sz="1846" dirty="0"/>
              <a:t>Controles.</a:t>
            </a:r>
          </a:p>
          <a:p>
            <a:pPr lvl="2" algn="just" eaLnBrk="1" hangingPunct="1">
              <a:buFont typeface="Wingdings" panose="05000000000000000000" pitchFamily="2" charset="2"/>
              <a:buChar char="Ø"/>
              <a:defRPr/>
            </a:pPr>
            <a:endParaRPr lang="es-UY" altLang="es-UY" sz="1846" dirty="0"/>
          </a:p>
          <a:p>
            <a:pPr lvl="2" algn="just" eaLnBrk="1" hangingPunct="1">
              <a:buFont typeface="Wingdings" panose="05000000000000000000" pitchFamily="2" charset="2"/>
              <a:buChar char="Ø"/>
              <a:defRPr/>
            </a:pPr>
            <a:r>
              <a:rPr lang="es-UY" altLang="es-UY" sz="1846" dirty="0"/>
              <a:t>Aspectos societarios.</a:t>
            </a:r>
          </a:p>
          <a:p>
            <a:pPr marL="844083" lvl="2" indent="0" algn="just" eaLnBrk="1" hangingPunct="1">
              <a:buNone/>
              <a:defRPr/>
            </a:pPr>
            <a:endParaRPr lang="es-UY" altLang="es-UY" sz="1846" dirty="0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BC61E229-7BA1-4BDD-95E7-452ACCC350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4048" y="61356"/>
            <a:ext cx="3600400" cy="908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 altLang="es-UY" kern="0" dirty="0"/>
              <a:t>  SA-SAS-SRL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>
            <a:extLst>
              <a:ext uri="{FF2B5EF4-FFF2-40B4-BE49-F238E27FC236}">
                <a16:creationId xmlns:a16="http://schemas.microsoft.com/office/drawing/2014/main" id="{FDB33507-9AEF-446A-A602-84A633101FCE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3635896" y="404664"/>
            <a:ext cx="7020272" cy="376831"/>
          </a:xfrm>
        </p:spPr>
        <p:txBody>
          <a:bodyPr/>
          <a:lstStyle/>
          <a:p>
            <a:pPr eaLnBrk="1" hangingPunct="1"/>
            <a:r>
              <a:rPr lang="es-ES" altLang="es-UY" dirty="0"/>
              <a:t>	Reflexiones finales</a:t>
            </a:r>
          </a:p>
        </p:txBody>
      </p:sp>
      <p:sp>
        <p:nvSpPr>
          <p:cNvPr id="65539" name="Rectangle 3">
            <a:extLst>
              <a:ext uri="{FF2B5EF4-FFF2-40B4-BE49-F238E27FC236}">
                <a16:creationId xmlns:a16="http://schemas.microsoft.com/office/drawing/2014/main" id="{A50C61B7-7D77-4CE1-BD88-48B83B794782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849923" y="1368669"/>
            <a:ext cx="7526215" cy="4501662"/>
          </a:xfrm>
        </p:spPr>
        <p:txBody>
          <a:bodyPr/>
          <a:lstStyle/>
          <a:p>
            <a:pPr marL="937870" lvl="1" indent="-515828" eaLnBrk="1" hangingPunct="1">
              <a:lnSpc>
                <a:spcPct val="80000"/>
              </a:lnSpc>
            </a:pPr>
            <a:endParaRPr lang="es-UY" altLang="es-UY" sz="3046" dirty="0"/>
          </a:p>
          <a:p>
            <a:pPr marL="937870" lvl="1" indent="-515828" eaLnBrk="1" hangingPunct="1">
              <a:lnSpc>
                <a:spcPct val="80000"/>
              </a:lnSpc>
            </a:pPr>
            <a:r>
              <a:rPr lang="es-UY" altLang="es-UY" sz="1846" dirty="0"/>
              <a:t>Nuevo instrumento societario moderno y flexible.</a:t>
            </a:r>
          </a:p>
          <a:p>
            <a:pPr marL="937870" lvl="1" indent="-515828" eaLnBrk="1" hangingPunct="1">
              <a:lnSpc>
                <a:spcPct val="80000"/>
              </a:lnSpc>
            </a:pPr>
            <a:endParaRPr lang="es-UY" altLang="es-UY" sz="1846" dirty="0"/>
          </a:p>
          <a:p>
            <a:pPr marL="937870" lvl="1" indent="-515828" eaLnBrk="1" hangingPunct="1">
              <a:lnSpc>
                <a:spcPct val="80000"/>
              </a:lnSpc>
            </a:pPr>
            <a:r>
              <a:rPr lang="es-UY" altLang="es-UY" sz="1846" dirty="0"/>
              <a:t>Se reducen algunos costos y se agilizan trámites.</a:t>
            </a:r>
          </a:p>
          <a:p>
            <a:pPr marL="937870" lvl="1" indent="-515828" eaLnBrk="1" hangingPunct="1">
              <a:lnSpc>
                <a:spcPct val="80000"/>
              </a:lnSpc>
            </a:pPr>
            <a:endParaRPr lang="es-UY" altLang="es-UY" sz="1846" dirty="0"/>
          </a:p>
          <a:p>
            <a:pPr marL="937870" lvl="1" indent="-515828" eaLnBrk="1" hangingPunct="1">
              <a:lnSpc>
                <a:spcPct val="80000"/>
              </a:lnSpc>
            </a:pPr>
            <a:r>
              <a:rPr lang="es-UY" altLang="es-UY" sz="1846" dirty="0"/>
              <a:t>Sistema basado en la autonomía de la voluntad de las partes.</a:t>
            </a:r>
          </a:p>
          <a:p>
            <a:pPr marL="937870" lvl="1" indent="-515828" eaLnBrk="1" hangingPunct="1">
              <a:lnSpc>
                <a:spcPct val="80000"/>
              </a:lnSpc>
            </a:pPr>
            <a:endParaRPr lang="es-UY" altLang="es-UY" sz="1846" dirty="0"/>
          </a:p>
          <a:p>
            <a:pPr marL="937870" lvl="1" indent="-515828" eaLnBrk="1" hangingPunct="1">
              <a:lnSpc>
                <a:spcPct val="80000"/>
              </a:lnSpc>
            </a:pPr>
            <a:r>
              <a:rPr lang="es-UY" altLang="es-UY" sz="1846" dirty="0"/>
              <a:t>Se permite </a:t>
            </a:r>
            <a:r>
              <a:rPr lang="es-UY" altLang="es-UY" sz="1846" dirty="0" err="1"/>
              <a:t>autoregular</a:t>
            </a:r>
            <a:r>
              <a:rPr lang="es-UY" altLang="es-UY" sz="1846" dirty="0"/>
              <a:t> las relaciones societarias a medida.</a:t>
            </a:r>
          </a:p>
          <a:p>
            <a:pPr marL="937870" lvl="1" indent="-515828" eaLnBrk="1" hangingPunct="1">
              <a:lnSpc>
                <a:spcPct val="80000"/>
              </a:lnSpc>
            </a:pPr>
            <a:endParaRPr lang="es-UY" altLang="es-UY" sz="1846" dirty="0"/>
          </a:p>
          <a:p>
            <a:pPr marL="937870" lvl="1" indent="-515828" eaLnBrk="1" hangingPunct="1">
              <a:lnSpc>
                <a:spcPct val="80000"/>
              </a:lnSpc>
            </a:pPr>
            <a:r>
              <a:rPr lang="es-UY" altLang="es-UY" sz="1846" dirty="0"/>
              <a:t>El rol del asesor es clave: beneficiar o perjudicar al cliente.</a:t>
            </a:r>
          </a:p>
          <a:p>
            <a:pPr marL="937870" lvl="1" indent="-515828" eaLnBrk="1" hangingPunct="1">
              <a:lnSpc>
                <a:spcPct val="80000"/>
              </a:lnSpc>
            </a:pPr>
            <a:endParaRPr lang="es-UY" altLang="es-UY" sz="1846" dirty="0"/>
          </a:p>
          <a:p>
            <a:pPr marL="937870" lvl="1" indent="-515828" eaLnBrk="1" hangingPunct="1">
              <a:lnSpc>
                <a:spcPct val="80000"/>
              </a:lnSpc>
            </a:pPr>
            <a:endParaRPr lang="es-UY" altLang="es-UY" sz="1846" dirty="0"/>
          </a:p>
          <a:p>
            <a:pPr marL="937870" lvl="1" indent="-515828" eaLnBrk="1" hangingPunct="1">
              <a:lnSpc>
                <a:spcPct val="80000"/>
              </a:lnSpc>
            </a:pPr>
            <a:endParaRPr lang="es-UY" altLang="es-UY" sz="1846" dirty="0"/>
          </a:p>
          <a:p>
            <a:pPr marL="937870" lvl="1" indent="-515828" eaLnBrk="1" hangingPunct="1">
              <a:lnSpc>
                <a:spcPct val="80000"/>
              </a:lnSpc>
            </a:pPr>
            <a:endParaRPr lang="es-UY" altLang="es-UY" sz="1846" dirty="0"/>
          </a:p>
          <a:p>
            <a:pPr marL="937870" lvl="1" indent="-515828" eaLnBrk="1" hangingPunct="1">
              <a:lnSpc>
                <a:spcPct val="80000"/>
              </a:lnSpc>
            </a:pPr>
            <a:endParaRPr lang="es-UY" altLang="es-UY" sz="1846" dirty="0"/>
          </a:p>
          <a:p>
            <a:pPr marL="937870" lvl="1" indent="-515828" eaLnBrk="1" hangingPunct="1">
              <a:lnSpc>
                <a:spcPct val="80000"/>
              </a:lnSpc>
            </a:pPr>
            <a:endParaRPr lang="es-UY" altLang="es-UY" sz="1846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9" name="Rectangle 3">
            <a:extLst>
              <a:ext uri="{FF2B5EF4-FFF2-40B4-BE49-F238E27FC236}">
                <a16:creationId xmlns:a16="http://schemas.microsoft.com/office/drawing/2014/main" id="{54E877DD-508A-4B1B-94BE-4C63BAE82547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849923" y="1368669"/>
            <a:ext cx="7526215" cy="4501662"/>
          </a:xfrm>
        </p:spPr>
        <p:txBody>
          <a:bodyPr/>
          <a:lstStyle/>
          <a:p>
            <a:pPr marL="937870" lvl="1" indent="-515828" eaLnBrk="1" hangingPunct="1">
              <a:lnSpc>
                <a:spcPct val="80000"/>
              </a:lnSpc>
              <a:defRPr/>
            </a:pPr>
            <a:endParaRPr lang="es-UY" altLang="es-UY" sz="3046" dirty="0"/>
          </a:p>
          <a:p>
            <a:pPr marL="937870" lvl="1" indent="-515828" eaLnBrk="1" hangingPunct="1">
              <a:lnSpc>
                <a:spcPct val="80000"/>
              </a:lnSpc>
              <a:defRPr/>
            </a:pPr>
            <a:endParaRPr lang="es-UY" altLang="es-UY" sz="2954" dirty="0"/>
          </a:p>
          <a:p>
            <a:pPr marL="422041" lvl="1" indent="0" algn="ctr" eaLnBrk="1" hangingPunct="1">
              <a:lnSpc>
                <a:spcPct val="80000"/>
              </a:lnSpc>
              <a:buNone/>
              <a:defRPr/>
            </a:pPr>
            <a:r>
              <a:rPr lang="es-UY" altLang="es-UY" sz="2954" dirty="0"/>
              <a:t>MUCHAS GRACIAS!!!</a:t>
            </a:r>
          </a:p>
          <a:p>
            <a:pPr marL="1359911" lvl="2" indent="-515828" eaLnBrk="1" hangingPunct="1">
              <a:lnSpc>
                <a:spcPct val="80000"/>
              </a:lnSpc>
              <a:buNone/>
              <a:defRPr/>
            </a:pPr>
            <a:r>
              <a:rPr lang="es-UY" altLang="es-UY" sz="1846" dirty="0"/>
              <a:t>	</a:t>
            </a:r>
          </a:p>
          <a:p>
            <a:pPr marL="1359911" lvl="2" indent="-515828" eaLnBrk="1" hangingPunct="1">
              <a:lnSpc>
                <a:spcPct val="80000"/>
              </a:lnSpc>
              <a:buNone/>
              <a:defRPr/>
            </a:pPr>
            <a:r>
              <a:rPr lang="es-UY" altLang="es-UY" sz="1846" dirty="0"/>
              <a:t> </a:t>
            </a:r>
          </a:p>
          <a:p>
            <a:pPr marL="1359911" lvl="2" indent="-515828" algn="ctr" eaLnBrk="1" hangingPunct="1">
              <a:lnSpc>
                <a:spcPct val="80000"/>
              </a:lnSpc>
              <a:buNone/>
              <a:defRPr/>
            </a:pPr>
            <a:r>
              <a:rPr lang="es-UY" altLang="es-UY" sz="1846" dirty="0"/>
              <a:t>               Dr. Luis Lapique  		</a:t>
            </a:r>
          </a:p>
          <a:p>
            <a:pPr marL="1359911" lvl="2" indent="-515828" algn="ctr" eaLnBrk="1" hangingPunct="1">
              <a:lnSpc>
                <a:spcPct val="80000"/>
              </a:lnSpc>
              <a:buNone/>
              <a:defRPr/>
            </a:pPr>
            <a:endParaRPr lang="es-UY" altLang="es-UY" sz="1846" dirty="0">
              <a:hlinkClick r:id="rId3"/>
            </a:endParaRPr>
          </a:p>
          <a:p>
            <a:pPr marL="1359911" lvl="2" indent="-515828" algn="ctr" eaLnBrk="1" hangingPunct="1">
              <a:lnSpc>
                <a:spcPct val="80000"/>
              </a:lnSpc>
              <a:buNone/>
              <a:defRPr/>
            </a:pPr>
            <a:r>
              <a:rPr lang="es-UY" altLang="es-UY" sz="1846" dirty="0">
                <a:hlinkClick r:id="rId3"/>
              </a:rPr>
              <a:t>llapique@lsabogados.com.uy</a:t>
            </a:r>
            <a:endParaRPr lang="es-UY" altLang="es-UY" sz="1846" dirty="0"/>
          </a:p>
          <a:p>
            <a:pPr marL="1359911" lvl="2" indent="-515828" algn="ctr" eaLnBrk="1" hangingPunct="1">
              <a:lnSpc>
                <a:spcPct val="80000"/>
              </a:lnSpc>
              <a:buNone/>
              <a:defRPr/>
            </a:pPr>
            <a:r>
              <a:rPr lang="es-UY" altLang="es-UY" sz="1846" dirty="0">
                <a:hlinkClick r:id="rId4"/>
              </a:rPr>
              <a:t>www.lsabogados.com.uy</a:t>
            </a:r>
            <a:endParaRPr lang="es-UY" altLang="es-UY" sz="1846" dirty="0"/>
          </a:p>
          <a:p>
            <a:pPr marL="1359911" lvl="2" indent="-515828" eaLnBrk="1" hangingPunct="1">
              <a:lnSpc>
                <a:spcPct val="80000"/>
              </a:lnSpc>
              <a:buNone/>
              <a:defRPr/>
            </a:pPr>
            <a:endParaRPr lang="es-UY" altLang="es-UY" sz="1846" dirty="0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700CAE70-DA9E-43EE-B2D8-26519DFFB52D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0" y="438150"/>
            <a:ext cx="8305800" cy="703263"/>
          </a:xfrm>
        </p:spPr>
        <p:txBody>
          <a:bodyPr/>
          <a:lstStyle/>
          <a:p>
            <a:pPr eaLnBrk="1" hangingPunct="1"/>
            <a:r>
              <a:rPr lang="es-ES" altLang="es-UY" dirty="0"/>
              <a:t> 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:a16="http://schemas.microsoft.com/office/drawing/2014/main" id="{12458B18-CC4C-42C0-9D46-50277D130859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5724128" y="116632"/>
            <a:ext cx="2304256" cy="908729"/>
          </a:xfrm>
        </p:spPr>
        <p:txBody>
          <a:bodyPr/>
          <a:lstStyle/>
          <a:p>
            <a:pPr eaLnBrk="1" hangingPunct="1"/>
            <a:r>
              <a:rPr lang="es-ES" altLang="es-UY" dirty="0"/>
              <a:t>  SAS</a:t>
            </a:r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3C38E8D2-E816-467A-A97C-9753672356C5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656492" y="1169377"/>
            <a:ext cx="8229600" cy="4177812"/>
          </a:xfrm>
        </p:spPr>
        <p:txBody>
          <a:bodyPr/>
          <a:lstStyle/>
          <a:p>
            <a:pPr eaLnBrk="1" hangingPunct="1">
              <a:buFontTx/>
              <a:buChar char="-"/>
              <a:defRPr/>
            </a:pPr>
            <a:endParaRPr lang="es-UY" altLang="es-UY" b="1" dirty="0"/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es-UY" altLang="es-UY" sz="1846" b="1" u="sng" dirty="0"/>
              <a:t>Nuevo tipo de sociedad </a:t>
            </a:r>
            <a:r>
              <a:rPr lang="es-UY" altLang="es-UY" sz="1846" dirty="0"/>
              <a:t>(Colombia, Argentina ya existe)</a:t>
            </a:r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endParaRPr lang="es-UY" altLang="es-UY" sz="1846" dirty="0"/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r>
              <a:rPr lang="es-UY" altLang="es-UY" sz="1846" dirty="0"/>
              <a:t>No es una SA. Nuevo tipo social.</a:t>
            </a:r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endParaRPr lang="es-UY" altLang="es-UY" sz="1846" dirty="0"/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r>
              <a:rPr lang="es-UY" altLang="es-UY" sz="1846" dirty="0"/>
              <a:t>Es una sociedad comercial </a:t>
            </a:r>
            <a:r>
              <a:rPr lang="es-UY" altLang="es-UY" sz="1846" b="1" u="sng" dirty="0"/>
              <a:t>fuera</a:t>
            </a:r>
            <a:r>
              <a:rPr lang="es-UY" altLang="es-UY" sz="1846" dirty="0"/>
              <a:t> de la Ley 16.060.</a:t>
            </a:r>
          </a:p>
          <a:p>
            <a:pPr marL="422041" lvl="1" indent="0" algn="just" eaLnBrk="1" hangingPunct="1">
              <a:buNone/>
              <a:defRPr/>
            </a:pPr>
            <a:endParaRPr lang="es-UY" altLang="es-UY" sz="1846" dirty="0"/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r>
              <a:rPr lang="es-UY" altLang="es-UY" sz="1846" dirty="0"/>
              <a:t>Inserta en Ley de Emprendedores, </a:t>
            </a:r>
            <a:r>
              <a:rPr lang="es-UY" altLang="es-UY" sz="1846" b="1" u="sng" dirty="0"/>
              <a:t>pero es para todos</a:t>
            </a:r>
            <a:r>
              <a:rPr lang="es-UY" altLang="es-UY" sz="1846" dirty="0"/>
              <a:t> y no obliga a los emprendedores a utilizarla.</a:t>
            </a:r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endParaRPr lang="es-UY" altLang="es-UY" sz="1846" dirty="0"/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r>
              <a:rPr lang="es-UY" altLang="es-UY" sz="1846" dirty="0"/>
              <a:t>Destinada a sociedades cerradas. </a:t>
            </a:r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endParaRPr lang="es-UY" altLang="es-UY" sz="1846" dirty="0"/>
          </a:p>
          <a:p>
            <a:pPr marL="0" indent="0" eaLnBrk="1" hangingPunct="1">
              <a:buNone/>
              <a:defRPr/>
            </a:pPr>
            <a:endParaRPr lang="es-UY" altLang="es-UY" sz="1846" dirty="0"/>
          </a:p>
          <a:p>
            <a:pPr marL="0" indent="0" eaLnBrk="1" hangingPunct="1">
              <a:buNone/>
              <a:defRPr/>
            </a:pPr>
            <a:endParaRPr lang="es-UY" altLang="es-UY" dirty="0"/>
          </a:p>
          <a:p>
            <a:pPr marL="0" indent="0" eaLnBrk="1" hangingPunct="1">
              <a:buNone/>
              <a:defRPr/>
            </a:pPr>
            <a:endParaRPr lang="es-UY" altLang="es-UY" b="1" dirty="0">
              <a:solidFill>
                <a:srgbClr val="FF0000"/>
              </a:solidFill>
            </a:endParaRPr>
          </a:p>
          <a:p>
            <a:pPr lvl="1" eaLnBrk="1" hangingPunct="1">
              <a:buFontTx/>
              <a:buChar char="-"/>
              <a:defRPr/>
            </a:pPr>
            <a:endParaRPr lang="es-UY" altLang="es-UY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:a16="http://schemas.microsoft.com/office/drawing/2014/main" id="{12458B18-CC4C-42C0-9D46-50277D130859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5724128" y="116632"/>
            <a:ext cx="2304256" cy="908729"/>
          </a:xfrm>
        </p:spPr>
        <p:txBody>
          <a:bodyPr/>
          <a:lstStyle/>
          <a:p>
            <a:pPr eaLnBrk="1" hangingPunct="1"/>
            <a:r>
              <a:rPr lang="es-ES" altLang="es-UY" dirty="0"/>
              <a:t>  SAS</a:t>
            </a:r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3C38E8D2-E816-467A-A97C-9753672356C5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656492" y="1169377"/>
            <a:ext cx="8229600" cy="4177812"/>
          </a:xfrm>
        </p:spPr>
        <p:txBody>
          <a:bodyPr/>
          <a:lstStyle/>
          <a:p>
            <a:pPr eaLnBrk="1" hangingPunct="1">
              <a:buFontTx/>
              <a:buChar char="-"/>
              <a:defRPr/>
            </a:pPr>
            <a:endParaRPr lang="es-UY" altLang="es-UY" b="1" dirty="0"/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es-UY" altLang="es-UY" sz="1846" b="1" u="sng" dirty="0"/>
              <a:t>Normativa aplicable</a:t>
            </a:r>
            <a:endParaRPr lang="es-UY" altLang="es-UY" sz="1846" dirty="0"/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endParaRPr lang="es-UY" altLang="es-UY" sz="1846" dirty="0"/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r>
              <a:rPr lang="es-UY" altLang="es-UY" sz="1846" dirty="0"/>
              <a:t>Ley 19.820</a:t>
            </a:r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endParaRPr lang="es-UY" altLang="es-UY" sz="1846" dirty="0"/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r>
              <a:rPr lang="es-UY" altLang="es-UY" sz="1846" dirty="0"/>
              <a:t>Decreto 399/19 </a:t>
            </a:r>
          </a:p>
          <a:p>
            <a:pPr marL="422041" lvl="1" indent="0" algn="just" eaLnBrk="1" hangingPunct="1">
              <a:buNone/>
              <a:defRPr/>
            </a:pPr>
            <a:endParaRPr lang="es-UY" altLang="es-UY" sz="1846" dirty="0"/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r>
              <a:rPr lang="es-UY" altLang="es-UY" sz="1846" dirty="0"/>
              <a:t>Resolución Dirección General Registros sobre Modelos.</a:t>
            </a:r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endParaRPr lang="es-UY" altLang="es-UY" sz="1846" dirty="0"/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r>
              <a:rPr lang="es-UY" altLang="es-UY" sz="1846" dirty="0"/>
              <a:t>Comunicado 04/2020 del BPS.</a:t>
            </a:r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endParaRPr lang="es-UY" altLang="es-UY" sz="1846" dirty="0"/>
          </a:p>
          <a:p>
            <a:pPr marL="0" indent="0" eaLnBrk="1" hangingPunct="1">
              <a:buNone/>
              <a:defRPr/>
            </a:pPr>
            <a:endParaRPr lang="es-UY" altLang="es-UY" sz="1846" dirty="0"/>
          </a:p>
          <a:p>
            <a:pPr marL="0" indent="0" eaLnBrk="1" hangingPunct="1">
              <a:buNone/>
              <a:defRPr/>
            </a:pPr>
            <a:endParaRPr lang="es-UY" altLang="es-UY" dirty="0"/>
          </a:p>
          <a:p>
            <a:pPr marL="0" indent="0" eaLnBrk="1" hangingPunct="1">
              <a:buNone/>
              <a:defRPr/>
            </a:pPr>
            <a:endParaRPr lang="es-UY" altLang="es-UY" b="1" dirty="0">
              <a:solidFill>
                <a:srgbClr val="FF0000"/>
              </a:solidFill>
            </a:endParaRPr>
          </a:p>
          <a:p>
            <a:pPr lvl="1" eaLnBrk="1" hangingPunct="1">
              <a:buFontTx/>
              <a:buChar char="-"/>
              <a:defRPr/>
            </a:pPr>
            <a:endParaRPr lang="es-UY" altLang="es-UY" b="1" dirty="0"/>
          </a:p>
        </p:txBody>
      </p:sp>
    </p:spTree>
    <p:extLst>
      <p:ext uri="{BB962C8B-B14F-4D97-AF65-F5344CB8AC3E}">
        <p14:creationId xmlns:p14="http://schemas.microsoft.com/office/powerpoint/2010/main" val="19561274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>
            <a:extLst>
              <a:ext uri="{FF2B5EF4-FFF2-40B4-BE49-F238E27FC236}">
                <a16:creationId xmlns:a16="http://schemas.microsoft.com/office/drawing/2014/main" id="{7270EC71-2AEB-45B3-A779-6248511382B3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618392" y="504092"/>
            <a:ext cx="8305800" cy="703385"/>
          </a:xfrm>
        </p:spPr>
        <p:txBody>
          <a:bodyPr/>
          <a:lstStyle/>
          <a:p>
            <a:pPr eaLnBrk="1" hangingPunct="1"/>
            <a:endParaRPr lang="es-ES" altLang="es-UY" dirty="0"/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57EF3EF1-477E-43E0-80F5-68295C518C81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678802" y="882531"/>
            <a:ext cx="8229600" cy="4177812"/>
          </a:xfrm>
        </p:spPr>
        <p:txBody>
          <a:bodyPr/>
          <a:lstStyle/>
          <a:p>
            <a:pPr eaLnBrk="1" hangingPunct="1">
              <a:buFontTx/>
              <a:buChar char="-"/>
              <a:defRPr/>
            </a:pPr>
            <a:endParaRPr lang="es-UY" altLang="es-UY" b="1" dirty="0"/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es-UY" altLang="es-UY" sz="1846" b="1" u="sng" dirty="0"/>
              <a:t>Nuevo tipo de sociedad</a:t>
            </a:r>
            <a:endParaRPr lang="es-UY" altLang="es-UY" sz="1846" dirty="0"/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endParaRPr lang="es-UY" altLang="es-UY" sz="1846" dirty="0"/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r>
              <a:rPr lang="es-UY" altLang="es-UY" sz="1846" dirty="0"/>
              <a:t>No queda sujeta al control de la AIN para las SA, salvo:</a:t>
            </a:r>
          </a:p>
          <a:p>
            <a:pPr lvl="2" algn="just" eaLnBrk="1" hangingPunct="1">
              <a:buFont typeface="Wingdings" panose="05000000000000000000" pitchFamily="2" charset="2"/>
              <a:buChar char="ü"/>
              <a:defRPr/>
            </a:pPr>
            <a:endParaRPr lang="es-UY" altLang="es-UY" sz="1846" dirty="0"/>
          </a:p>
          <a:p>
            <a:pPr lvl="2" algn="just" eaLnBrk="1" hangingPunct="1">
              <a:buFont typeface="Wingdings" panose="05000000000000000000" pitchFamily="2" charset="2"/>
              <a:buChar char="Ø"/>
              <a:defRPr/>
            </a:pPr>
            <a:r>
              <a:rPr lang="es-UY" altLang="es-UY" sz="1846" dirty="0"/>
              <a:t>Si tiene ingresos anuales que superen los USD 4.500.000 aprox., pero no para constitución y reformas. </a:t>
            </a:r>
          </a:p>
          <a:p>
            <a:pPr lvl="3" algn="just" eaLnBrk="1" hangingPunct="1">
              <a:buFont typeface="Wingdings" panose="05000000000000000000" pitchFamily="2" charset="2"/>
              <a:buChar char="Ø"/>
              <a:defRPr/>
            </a:pPr>
            <a:r>
              <a:rPr lang="es-UY" altLang="es-UY" sz="1446" dirty="0"/>
              <a:t>Aumento real de capital integrado.</a:t>
            </a:r>
          </a:p>
          <a:p>
            <a:pPr lvl="3" algn="just" eaLnBrk="1" hangingPunct="1">
              <a:buFont typeface="Wingdings" panose="05000000000000000000" pitchFamily="2" charset="2"/>
              <a:buChar char="Ø"/>
              <a:defRPr/>
            </a:pPr>
            <a:r>
              <a:rPr lang="es-UY" altLang="es-UY" sz="1446" dirty="0"/>
              <a:t>Reducción de capital integrado.</a:t>
            </a:r>
          </a:p>
          <a:p>
            <a:pPr lvl="3" algn="just" eaLnBrk="1" hangingPunct="1">
              <a:buFont typeface="Wingdings" panose="05000000000000000000" pitchFamily="2" charset="2"/>
              <a:buChar char="Ø"/>
              <a:defRPr/>
            </a:pPr>
            <a:r>
              <a:rPr lang="es-UY" altLang="es-UY" sz="1446" dirty="0"/>
              <a:t>Reintegro de capital.</a:t>
            </a:r>
          </a:p>
          <a:p>
            <a:pPr lvl="3" algn="just" eaLnBrk="1" hangingPunct="1">
              <a:buFont typeface="Wingdings" panose="05000000000000000000" pitchFamily="2" charset="2"/>
              <a:buChar char="Ø"/>
              <a:defRPr/>
            </a:pPr>
            <a:r>
              <a:rPr lang="es-UY" altLang="es-UY" sz="1446" dirty="0"/>
              <a:t>Si se genera derecho de receso en los supuestos anteriores.</a:t>
            </a:r>
          </a:p>
          <a:p>
            <a:pPr lvl="2" algn="just" eaLnBrk="1" hangingPunct="1">
              <a:buFont typeface="Wingdings" panose="05000000000000000000" pitchFamily="2" charset="2"/>
              <a:buChar char="Ø"/>
              <a:defRPr/>
            </a:pPr>
            <a:endParaRPr lang="es-UY" altLang="es-UY" sz="1846" dirty="0"/>
          </a:p>
          <a:p>
            <a:pPr lvl="2" algn="just" eaLnBrk="1" hangingPunct="1">
              <a:buFont typeface="Wingdings" panose="05000000000000000000" pitchFamily="2" charset="2"/>
              <a:buChar char="Ø"/>
              <a:defRPr/>
            </a:pPr>
            <a:r>
              <a:rPr lang="es-UY" altLang="es-UY" sz="1846" dirty="0"/>
              <a:t>Si no tiene ingresos anuales que superen los 4.500.000 aprox.</a:t>
            </a:r>
          </a:p>
          <a:p>
            <a:pPr lvl="3" algn="just" eaLnBrk="1" hangingPunct="1">
              <a:buFont typeface="Wingdings" panose="05000000000000000000" pitchFamily="2" charset="2"/>
              <a:buChar char="Ø"/>
              <a:defRPr/>
            </a:pPr>
            <a:endParaRPr lang="es-UY" altLang="es-UY" sz="1446" dirty="0"/>
          </a:p>
          <a:p>
            <a:pPr lvl="3" algn="just" eaLnBrk="1" hangingPunct="1">
              <a:buFont typeface="Wingdings" panose="05000000000000000000" pitchFamily="2" charset="2"/>
              <a:buChar char="Ø"/>
              <a:defRPr/>
            </a:pPr>
            <a:r>
              <a:rPr lang="es-UY" altLang="es-UY" sz="1800" dirty="0"/>
              <a:t>Comunicar anualmente a la AIN, dentro de los 180 días de cerrado el ejercicio económico, las modificaciones del capital integrado y cumplimiento Ley 19.484.</a:t>
            </a:r>
          </a:p>
          <a:p>
            <a:pPr marL="914400" lvl="2" indent="0" algn="just" eaLnBrk="1" hangingPunct="1">
              <a:buNone/>
              <a:defRPr/>
            </a:pPr>
            <a:endParaRPr lang="es-UY" altLang="es-UY" sz="1846" dirty="0">
              <a:solidFill>
                <a:srgbClr val="FF0000"/>
              </a:solidFill>
            </a:endParaRPr>
          </a:p>
          <a:p>
            <a:pPr marL="0" indent="0" eaLnBrk="1" hangingPunct="1">
              <a:buNone/>
              <a:defRPr/>
            </a:pPr>
            <a:endParaRPr lang="es-UY" altLang="es-UY" sz="1846" dirty="0"/>
          </a:p>
          <a:p>
            <a:pPr marL="0" indent="0" eaLnBrk="1" hangingPunct="1">
              <a:buNone/>
              <a:defRPr/>
            </a:pPr>
            <a:endParaRPr lang="es-UY" altLang="es-UY" dirty="0"/>
          </a:p>
          <a:p>
            <a:pPr marL="0" indent="0" eaLnBrk="1" hangingPunct="1">
              <a:buNone/>
              <a:defRPr/>
            </a:pPr>
            <a:endParaRPr lang="es-UY" altLang="es-UY" b="1" dirty="0">
              <a:solidFill>
                <a:srgbClr val="FF0000"/>
              </a:solidFill>
            </a:endParaRPr>
          </a:p>
          <a:p>
            <a:pPr lvl="1" eaLnBrk="1" hangingPunct="1">
              <a:buFontTx/>
              <a:buChar char="-"/>
              <a:defRPr/>
            </a:pPr>
            <a:endParaRPr lang="es-UY" altLang="es-UY" b="1" dirty="0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D781B1AA-9957-4DBF-AAA4-A60D640734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24128" y="116632"/>
            <a:ext cx="2304256" cy="908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 altLang="es-UY" kern="0"/>
              <a:t>  SAS</a:t>
            </a:r>
            <a:endParaRPr lang="es-ES" altLang="es-UY" kern="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extLst>
              <a:ext uri="{FF2B5EF4-FFF2-40B4-BE49-F238E27FC236}">
                <a16:creationId xmlns:a16="http://schemas.microsoft.com/office/drawing/2014/main" id="{37465867-CB04-4865-BF2B-99373045BDF0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618392" y="504092"/>
            <a:ext cx="8305800" cy="703385"/>
          </a:xfrm>
        </p:spPr>
        <p:txBody>
          <a:bodyPr/>
          <a:lstStyle/>
          <a:p>
            <a:pPr eaLnBrk="1" hangingPunct="1"/>
            <a:endParaRPr lang="es-ES" altLang="es-UY" dirty="0"/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EB5DB00E-B72F-426B-8FE0-1CA086A79750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656492" y="1169377"/>
            <a:ext cx="8229600" cy="4177812"/>
          </a:xfrm>
        </p:spPr>
        <p:txBody>
          <a:bodyPr/>
          <a:lstStyle/>
          <a:p>
            <a:pPr eaLnBrk="1" hangingPunct="1">
              <a:buFontTx/>
              <a:buChar char="-"/>
              <a:defRPr/>
            </a:pPr>
            <a:endParaRPr lang="es-UY" altLang="es-UY" b="1" dirty="0"/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es-UY" altLang="es-UY" sz="1846" b="1" u="sng" dirty="0"/>
              <a:t>Principales características</a:t>
            </a:r>
            <a:endParaRPr lang="es-UY" altLang="es-UY" sz="1846" dirty="0"/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endParaRPr lang="es-UY" altLang="es-UY" sz="1846" dirty="0"/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r>
              <a:rPr lang="es-UY" altLang="es-UY" sz="1846" dirty="0"/>
              <a:t>Capital representado en acciones. </a:t>
            </a:r>
            <a:r>
              <a:rPr lang="es-UY" altLang="es-UY" sz="1846" dirty="0">
                <a:solidFill>
                  <a:srgbClr val="FF0000"/>
                </a:solidFill>
              </a:rPr>
              <a:t>Igual a SA, diferente a SRL.</a:t>
            </a:r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endParaRPr lang="es-UY" altLang="es-UY" sz="1846" dirty="0"/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r>
              <a:rPr lang="es-UY" altLang="es-UY" sz="1846" dirty="0"/>
              <a:t>Accionistas no son responsables por las obligaciones sociales salvo si se declara la </a:t>
            </a:r>
            <a:r>
              <a:rPr lang="es-UY" altLang="es-UY" sz="1846" dirty="0" err="1"/>
              <a:t>inoponilidad</a:t>
            </a:r>
            <a:r>
              <a:rPr lang="es-UY" altLang="es-UY" sz="1846" dirty="0"/>
              <a:t> de la personalidad jurídica (Ley 16.060). </a:t>
            </a:r>
            <a:r>
              <a:rPr lang="es-UY" altLang="es-UY" sz="1846" dirty="0">
                <a:solidFill>
                  <a:srgbClr val="FF0000"/>
                </a:solidFill>
              </a:rPr>
              <a:t>Igual a SA, pero diferente a SRL: IRAE y deudas salariales.</a:t>
            </a:r>
            <a:endParaRPr lang="es-UY" altLang="es-UY" sz="1846" dirty="0"/>
          </a:p>
          <a:p>
            <a:pPr marL="422041" lvl="1" indent="0" algn="just" eaLnBrk="1" hangingPunct="1">
              <a:buNone/>
              <a:defRPr/>
            </a:pPr>
            <a:endParaRPr lang="es-UY" altLang="es-UY" sz="1846" dirty="0"/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r>
              <a:rPr lang="es-UY" altLang="es-UY" sz="1846" dirty="0"/>
              <a:t>No pueden hacer oferta pública de sus acciones. </a:t>
            </a:r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endParaRPr lang="es-UY" altLang="es-UY" sz="1846" dirty="0"/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r>
              <a:rPr lang="es-UY" altLang="es-UY" sz="1846" dirty="0"/>
              <a:t>Régimen tributario de las sociedades personales.</a:t>
            </a:r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endParaRPr lang="es-UY" altLang="es-UY" sz="1846" dirty="0"/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r>
              <a:rPr lang="es-UY" altLang="es-UY" sz="1846" dirty="0"/>
              <a:t>Simplificación de trámites: facilitación apertura de cuenta bancaria según determine BCU y registro electrónico en DGI y BPS.</a:t>
            </a:r>
            <a:endParaRPr lang="es-UY" altLang="es-UY" sz="1846" u="sng" dirty="0"/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endParaRPr lang="es-UY" altLang="es-UY" sz="1846" dirty="0"/>
          </a:p>
          <a:p>
            <a:pPr marL="0" indent="0" eaLnBrk="1" hangingPunct="1">
              <a:buNone/>
              <a:defRPr/>
            </a:pPr>
            <a:endParaRPr lang="es-UY" altLang="es-UY" sz="1846" dirty="0"/>
          </a:p>
          <a:p>
            <a:pPr marL="0" indent="0" eaLnBrk="1" hangingPunct="1">
              <a:buNone/>
              <a:defRPr/>
            </a:pPr>
            <a:endParaRPr lang="es-UY" altLang="es-UY" dirty="0"/>
          </a:p>
          <a:p>
            <a:pPr marL="0" indent="0" eaLnBrk="1" hangingPunct="1">
              <a:buNone/>
              <a:defRPr/>
            </a:pPr>
            <a:endParaRPr lang="es-UY" altLang="es-UY" b="1" dirty="0">
              <a:solidFill>
                <a:srgbClr val="FF0000"/>
              </a:solidFill>
            </a:endParaRPr>
          </a:p>
          <a:p>
            <a:pPr lvl="1" eaLnBrk="1" hangingPunct="1">
              <a:buFontTx/>
              <a:buChar char="-"/>
              <a:defRPr/>
            </a:pPr>
            <a:endParaRPr lang="es-UY" altLang="es-UY" b="1" dirty="0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6478A818-8133-4D77-823D-3240CDB388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24128" y="116632"/>
            <a:ext cx="2304256" cy="908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 altLang="es-UY" kern="0"/>
              <a:t>  SAS</a:t>
            </a:r>
            <a:endParaRPr lang="es-ES" altLang="es-UY" kern="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>
            <a:extLst>
              <a:ext uri="{FF2B5EF4-FFF2-40B4-BE49-F238E27FC236}">
                <a16:creationId xmlns:a16="http://schemas.microsoft.com/office/drawing/2014/main" id="{3B8F8B04-6BE8-4314-9795-9581A9ADC4E0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618392" y="504092"/>
            <a:ext cx="8305800" cy="703385"/>
          </a:xfrm>
        </p:spPr>
        <p:txBody>
          <a:bodyPr/>
          <a:lstStyle/>
          <a:p>
            <a:pPr eaLnBrk="1" hangingPunct="1"/>
            <a:endParaRPr lang="es-ES" altLang="es-UY" dirty="0"/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93A6DA0F-F268-4AEB-9E96-B50EB8C80856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656492" y="1169377"/>
            <a:ext cx="8229600" cy="4177812"/>
          </a:xfrm>
        </p:spPr>
        <p:txBody>
          <a:bodyPr/>
          <a:lstStyle/>
          <a:p>
            <a:pPr eaLnBrk="1" hangingPunct="1">
              <a:buFontTx/>
              <a:buChar char="-"/>
              <a:defRPr/>
            </a:pPr>
            <a:endParaRPr lang="es-UY" altLang="es-UY" b="1" dirty="0"/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es-UY" altLang="es-UY" sz="1846" b="1" u="sng" dirty="0">
                <a:solidFill>
                  <a:srgbClr val="FF0000"/>
                </a:solidFill>
              </a:rPr>
              <a:t>Normativa aplicable: aspecto clave.</a:t>
            </a:r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endParaRPr lang="es-UY" altLang="es-UY" sz="1846" dirty="0"/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r>
              <a:rPr lang="es-UY" altLang="es-UY" sz="1846" dirty="0"/>
              <a:t>Primero: Ley 19.820</a:t>
            </a:r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endParaRPr lang="es-UY" altLang="es-UY" sz="1846" dirty="0"/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r>
              <a:rPr lang="es-UY" altLang="es-UY" sz="1846" dirty="0"/>
              <a:t>Segundo: el contrato social: límite derechos 3eros buena fe.</a:t>
            </a:r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endParaRPr lang="es-UY" altLang="es-UY" sz="1846" dirty="0"/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r>
              <a:rPr lang="es-UY" altLang="es-UY" sz="1846" dirty="0"/>
              <a:t>Tercero: normas sobre sociedades anónimas.</a:t>
            </a:r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endParaRPr lang="es-UY" altLang="es-UY" sz="1846" dirty="0"/>
          </a:p>
          <a:p>
            <a:pPr marL="422041" lvl="1" indent="0" algn="just" eaLnBrk="1" hangingPunct="1">
              <a:buNone/>
              <a:defRPr/>
            </a:pPr>
            <a:r>
              <a:rPr lang="es-UY" altLang="es-UY" sz="1846" dirty="0">
                <a:solidFill>
                  <a:srgbClr val="FF0000"/>
                </a:solidFill>
              </a:rPr>
              <a:t>De la correcta aplicación de este orden de prelación y el respeto de la autonomía de la voluntad va a depender el futuro de las SAS.</a:t>
            </a:r>
          </a:p>
          <a:p>
            <a:pPr marL="422041" lvl="1" indent="0" algn="just" eaLnBrk="1" hangingPunct="1">
              <a:buNone/>
              <a:defRPr/>
            </a:pPr>
            <a:endParaRPr lang="es-UY" altLang="es-UY" sz="1846" dirty="0">
              <a:solidFill>
                <a:srgbClr val="FF0000"/>
              </a:solidFill>
            </a:endParaRPr>
          </a:p>
          <a:p>
            <a:pPr marL="422041" lvl="1" indent="0" algn="just" eaLnBrk="1" hangingPunct="1">
              <a:buNone/>
              <a:defRPr/>
            </a:pPr>
            <a:r>
              <a:rPr lang="es-UY" altLang="es-UY" sz="1846" b="1" u="sng" dirty="0">
                <a:solidFill>
                  <a:srgbClr val="FF0000"/>
                </a:solidFill>
              </a:rPr>
              <a:t>Ver los criterios aplicables por el RNC. No deberían tomar criterio de orden público de las normas como ha sucedido con la Ley 16.060. Consecuencia: convenio de accionistas.</a:t>
            </a:r>
          </a:p>
          <a:p>
            <a:pPr marL="0" indent="0" eaLnBrk="1" hangingPunct="1">
              <a:buNone/>
              <a:defRPr/>
            </a:pPr>
            <a:endParaRPr lang="es-UY" altLang="es-UY" sz="1846" dirty="0"/>
          </a:p>
          <a:p>
            <a:pPr marL="0" indent="0" eaLnBrk="1" hangingPunct="1">
              <a:buNone/>
              <a:defRPr/>
            </a:pPr>
            <a:endParaRPr lang="es-UY" altLang="es-UY" dirty="0"/>
          </a:p>
          <a:p>
            <a:pPr marL="0" indent="0" eaLnBrk="1" hangingPunct="1">
              <a:buNone/>
              <a:defRPr/>
            </a:pPr>
            <a:endParaRPr lang="es-UY" altLang="es-UY" b="1" dirty="0">
              <a:solidFill>
                <a:srgbClr val="FF0000"/>
              </a:solidFill>
            </a:endParaRPr>
          </a:p>
          <a:p>
            <a:pPr lvl="1" eaLnBrk="1" hangingPunct="1">
              <a:buFontTx/>
              <a:buChar char="-"/>
              <a:defRPr/>
            </a:pPr>
            <a:endParaRPr lang="es-UY" altLang="es-UY" b="1" dirty="0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AD75AEE6-DEB2-41FB-B24F-F3FBB7EA1E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52120" y="116632"/>
            <a:ext cx="2304256" cy="908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 altLang="es-UY" kern="0"/>
              <a:t>  SAS</a:t>
            </a:r>
            <a:endParaRPr lang="es-ES" altLang="es-UY" kern="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>
            <a:extLst>
              <a:ext uri="{FF2B5EF4-FFF2-40B4-BE49-F238E27FC236}">
                <a16:creationId xmlns:a16="http://schemas.microsoft.com/office/drawing/2014/main" id="{4DAFD807-54CE-4DF9-802A-7BECA4ECA709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618392" y="504092"/>
            <a:ext cx="8305800" cy="703385"/>
          </a:xfrm>
        </p:spPr>
        <p:txBody>
          <a:bodyPr/>
          <a:lstStyle/>
          <a:p>
            <a:pPr eaLnBrk="1" hangingPunct="1"/>
            <a:endParaRPr lang="es-ES" altLang="es-UY" dirty="0"/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243CB345-B22D-4424-925B-527484547C3D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656492" y="970085"/>
            <a:ext cx="8229600" cy="4177812"/>
          </a:xfrm>
        </p:spPr>
        <p:txBody>
          <a:bodyPr/>
          <a:lstStyle/>
          <a:p>
            <a:pPr eaLnBrk="1" hangingPunct="1">
              <a:buFontTx/>
              <a:buChar char="-"/>
              <a:defRPr/>
            </a:pPr>
            <a:endParaRPr lang="es-UY" altLang="es-UY" b="1" dirty="0"/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es-UY" altLang="es-UY" sz="1846" b="1" u="sng" dirty="0"/>
              <a:t>Algunas reflexiones sobre la normativa aplicable:</a:t>
            </a:r>
            <a:endParaRPr lang="es-UY" altLang="es-UY" sz="1846" dirty="0"/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endParaRPr lang="es-UY" altLang="es-UY" sz="1846" dirty="0"/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r>
              <a:rPr lang="es-UY" altLang="es-UY" sz="1846" dirty="0"/>
              <a:t>Estamos ante un nuevo paradigma en el diseño de los estatutos sociales. </a:t>
            </a:r>
            <a:r>
              <a:rPr lang="es-UY" altLang="es-UY" sz="1846" dirty="0">
                <a:solidFill>
                  <a:srgbClr val="FF0000"/>
                </a:solidFill>
              </a:rPr>
              <a:t>EL NUEVO TIPO SOCIAL A UTILIZAR.</a:t>
            </a:r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endParaRPr lang="es-UY" altLang="es-UY" sz="1846" dirty="0"/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r>
              <a:rPr lang="es-UY" altLang="es-UY" sz="1846" dirty="0"/>
              <a:t>Bienvenida la flexibilización. Se abandona régimen imperativo, preciso, cerrado e indisponible de la Ley 16.060.</a:t>
            </a:r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endParaRPr lang="es-UY" altLang="es-UY" sz="1846" dirty="0"/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r>
              <a:rPr lang="es-UY" altLang="es-UY" sz="1846" b="1" dirty="0">
                <a:solidFill>
                  <a:srgbClr val="FF0000"/>
                </a:solidFill>
              </a:rPr>
              <a:t>Protejan a sus clientes adecuadamente: rol clave del asesor.</a:t>
            </a:r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endParaRPr lang="es-UY" altLang="es-UY" sz="1846" dirty="0"/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r>
              <a:rPr lang="es-UY" altLang="es-UY" sz="1846" dirty="0" err="1"/>
              <a:t>Auto-regulación</a:t>
            </a:r>
            <a:r>
              <a:rPr lang="es-UY" altLang="es-UY" sz="1846" dirty="0"/>
              <a:t> de las partes: más eficiente.</a:t>
            </a:r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endParaRPr lang="es-UY" altLang="es-UY" sz="1846" dirty="0"/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r>
              <a:rPr lang="es-UY" altLang="es-UY" sz="1846" dirty="0"/>
              <a:t>Estatuto a medida parecido a un convenio de accionistas.</a:t>
            </a:r>
          </a:p>
          <a:p>
            <a:pPr marL="0" indent="0" eaLnBrk="1" hangingPunct="1">
              <a:buNone/>
              <a:defRPr/>
            </a:pPr>
            <a:endParaRPr lang="es-UY" altLang="es-UY" dirty="0"/>
          </a:p>
          <a:p>
            <a:pPr marL="0" indent="0" eaLnBrk="1" hangingPunct="1">
              <a:buNone/>
              <a:defRPr/>
            </a:pPr>
            <a:endParaRPr lang="es-UY" altLang="es-UY" b="1" dirty="0">
              <a:solidFill>
                <a:srgbClr val="FF0000"/>
              </a:solidFill>
            </a:endParaRPr>
          </a:p>
          <a:p>
            <a:pPr lvl="1" eaLnBrk="1" hangingPunct="1">
              <a:buFontTx/>
              <a:buChar char="-"/>
              <a:defRPr/>
            </a:pPr>
            <a:endParaRPr lang="es-UY" altLang="es-UY" b="1" dirty="0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3643FFF9-A620-4AAD-BA5E-9CAA2020C8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24128" y="116632"/>
            <a:ext cx="2304256" cy="908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 altLang="es-UY" kern="0"/>
              <a:t>  SAS</a:t>
            </a:r>
            <a:endParaRPr lang="es-ES" altLang="es-UY" kern="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>
            <a:extLst>
              <a:ext uri="{FF2B5EF4-FFF2-40B4-BE49-F238E27FC236}">
                <a16:creationId xmlns:a16="http://schemas.microsoft.com/office/drawing/2014/main" id="{9FA12717-8C91-41C2-82A2-E546E8F228F5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618392" y="504092"/>
            <a:ext cx="8305800" cy="703385"/>
          </a:xfrm>
        </p:spPr>
        <p:txBody>
          <a:bodyPr/>
          <a:lstStyle/>
          <a:p>
            <a:pPr eaLnBrk="1" hangingPunct="1"/>
            <a:endParaRPr lang="es-ES" altLang="es-UY" dirty="0"/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119CF459-B251-4288-B702-2EA2CB1CEE64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656492" y="970085"/>
            <a:ext cx="8229600" cy="4177812"/>
          </a:xfrm>
        </p:spPr>
        <p:txBody>
          <a:bodyPr/>
          <a:lstStyle/>
          <a:p>
            <a:pPr eaLnBrk="1" hangingPunct="1">
              <a:buFontTx/>
              <a:buChar char="-"/>
              <a:defRPr/>
            </a:pPr>
            <a:endParaRPr lang="es-UY" altLang="es-UY" b="1" dirty="0"/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es-UY" altLang="es-UY" sz="1846" b="1" u="sng" dirty="0"/>
              <a:t>Constitución</a:t>
            </a:r>
            <a:endParaRPr lang="es-UY" altLang="es-UY" sz="1846" dirty="0"/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endParaRPr lang="es-UY" altLang="es-UY" sz="1846" dirty="0"/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r>
              <a:rPr lang="es-UY" altLang="es-UY" sz="1846" dirty="0"/>
              <a:t>Por una persona física o una persona jurídica (que no sea SA) o por varias personas físicas o jurídicas. </a:t>
            </a:r>
            <a:r>
              <a:rPr lang="es-UY" altLang="es-UY" sz="1846" dirty="0">
                <a:solidFill>
                  <a:srgbClr val="FF0000"/>
                </a:solidFill>
              </a:rPr>
              <a:t>Diferencia con la SA y la SRL.</a:t>
            </a:r>
            <a:endParaRPr lang="es-UY" altLang="es-UY" sz="1846" dirty="0"/>
          </a:p>
          <a:p>
            <a:pPr lvl="2" algn="just" eaLnBrk="1" hangingPunct="1">
              <a:buFont typeface="Wingdings" panose="05000000000000000000" pitchFamily="2" charset="2"/>
              <a:buChar char="Ø"/>
              <a:defRPr/>
            </a:pPr>
            <a:endParaRPr lang="es-UY" altLang="es-UY" sz="1846" dirty="0"/>
          </a:p>
          <a:p>
            <a:pPr lvl="2" algn="just" eaLnBrk="1" hangingPunct="1">
              <a:buFont typeface="Wingdings" panose="05000000000000000000" pitchFamily="2" charset="2"/>
              <a:buChar char="Ø"/>
              <a:defRPr/>
            </a:pPr>
            <a:r>
              <a:rPr lang="es-UY" altLang="es-UY" sz="1846" dirty="0"/>
              <a:t>Una SAS puede ser socia de una SAS.</a:t>
            </a:r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endParaRPr lang="es-UY" altLang="es-UY" sz="1846" dirty="0"/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r>
              <a:rPr lang="es-UY" altLang="es-UY" sz="1846" dirty="0"/>
              <a:t>Proyecto “SAS Digital”: AGESIC implementar plataforma tecnológica.</a:t>
            </a:r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endParaRPr lang="es-UY" altLang="es-UY" sz="1846" dirty="0"/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r>
              <a:rPr lang="es-UY" altLang="es-UY" sz="1846" dirty="0"/>
              <a:t>Transitoriamente:</a:t>
            </a:r>
          </a:p>
          <a:p>
            <a:pPr lvl="2" algn="just" eaLnBrk="1" hangingPunct="1">
              <a:buFont typeface="Wingdings" panose="05000000000000000000" pitchFamily="2" charset="2"/>
              <a:buChar char="ü"/>
              <a:defRPr/>
            </a:pPr>
            <a:endParaRPr lang="es-UY" altLang="es-UY" sz="1446" dirty="0"/>
          </a:p>
          <a:p>
            <a:pPr lvl="2" algn="just" eaLnBrk="1" hangingPunct="1">
              <a:buFont typeface="Wingdings" panose="05000000000000000000" pitchFamily="2" charset="2"/>
              <a:buChar char="ü"/>
              <a:defRPr/>
            </a:pPr>
            <a:r>
              <a:rPr lang="es-UY" altLang="es-UY" sz="1800" dirty="0"/>
              <a:t>Contrato escrito en documento público o privado.</a:t>
            </a:r>
          </a:p>
          <a:p>
            <a:pPr lvl="2" algn="just" eaLnBrk="1" hangingPunct="1">
              <a:buFont typeface="Wingdings" panose="05000000000000000000" pitchFamily="2" charset="2"/>
              <a:buChar char="ü"/>
              <a:defRPr/>
            </a:pPr>
            <a:r>
              <a:rPr lang="es-UY" altLang="es-UY" sz="1800" dirty="0"/>
              <a:t>Control nombre y calificación RNC.</a:t>
            </a:r>
          </a:p>
          <a:p>
            <a:pPr lvl="2" algn="just" eaLnBrk="1" hangingPunct="1">
              <a:buFont typeface="Wingdings" panose="05000000000000000000" pitchFamily="2" charset="2"/>
              <a:buChar char="ü"/>
              <a:defRPr/>
            </a:pPr>
            <a:r>
              <a:rPr lang="es-UY" altLang="es-UY" sz="1800" dirty="0"/>
              <a:t>Plazo 5 días hábiles si se utiliza modelo.</a:t>
            </a:r>
            <a:endParaRPr lang="es-UY" altLang="es-UY" sz="1800" dirty="0">
              <a:solidFill>
                <a:srgbClr val="FF0000"/>
              </a:solidFill>
            </a:endParaRPr>
          </a:p>
          <a:p>
            <a:pPr lvl="2" algn="just" eaLnBrk="1" hangingPunct="1">
              <a:buFont typeface="Wingdings" panose="05000000000000000000" pitchFamily="2" charset="2"/>
              <a:buChar char="ü"/>
              <a:defRPr/>
            </a:pPr>
            <a:r>
              <a:rPr lang="es-UY" altLang="es-UY" sz="1800" dirty="0"/>
              <a:t>Inscripción en DGI es posterior al RNC.</a:t>
            </a:r>
          </a:p>
          <a:p>
            <a:pPr lvl="1" algn="just" eaLnBrk="1" hangingPunct="1">
              <a:buFont typeface="Wingdings" panose="05000000000000000000" pitchFamily="2" charset="2"/>
              <a:buChar char="ü"/>
              <a:defRPr/>
            </a:pPr>
            <a:endParaRPr lang="es-UY" altLang="es-UY" sz="1846" dirty="0"/>
          </a:p>
          <a:p>
            <a:pPr marL="0" indent="0" eaLnBrk="1" hangingPunct="1">
              <a:buNone/>
              <a:defRPr/>
            </a:pPr>
            <a:endParaRPr lang="es-UY" altLang="es-UY" sz="1846" dirty="0"/>
          </a:p>
          <a:p>
            <a:pPr marL="0" indent="0" eaLnBrk="1" hangingPunct="1">
              <a:buNone/>
              <a:defRPr/>
            </a:pPr>
            <a:endParaRPr lang="es-UY" altLang="es-UY" dirty="0"/>
          </a:p>
          <a:p>
            <a:pPr marL="0" indent="0" eaLnBrk="1" hangingPunct="1">
              <a:buNone/>
              <a:defRPr/>
            </a:pPr>
            <a:endParaRPr lang="es-UY" altLang="es-UY" b="1" dirty="0">
              <a:solidFill>
                <a:srgbClr val="FF0000"/>
              </a:solidFill>
            </a:endParaRPr>
          </a:p>
          <a:p>
            <a:pPr lvl="1" eaLnBrk="1" hangingPunct="1">
              <a:buFontTx/>
              <a:buChar char="-"/>
              <a:defRPr/>
            </a:pPr>
            <a:endParaRPr lang="es-UY" altLang="es-UY" b="1" dirty="0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7C0D814D-4166-40EA-A7F1-E75E76ED6E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24128" y="116632"/>
            <a:ext cx="2304256" cy="908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 altLang="es-UY" kern="0"/>
              <a:t>  SAS</a:t>
            </a:r>
            <a:endParaRPr lang="es-ES" altLang="es-UY" kern="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Radial">
  <a:themeElements>
    <a:clrScheme name="Radial 1">
      <a:dk1>
        <a:srgbClr val="000000"/>
      </a:dk1>
      <a:lt1>
        <a:srgbClr val="FFFFFF"/>
      </a:lt1>
      <a:dk2>
        <a:srgbClr val="FFFFFF"/>
      </a:dk2>
      <a:lt2>
        <a:srgbClr val="669999"/>
      </a:lt2>
      <a:accent1>
        <a:srgbClr val="99CCFF"/>
      </a:accent1>
      <a:accent2>
        <a:srgbClr val="9999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8A8AE7"/>
      </a:accent6>
      <a:hlink>
        <a:srgbClr val="996666"/>
      </a:hlink>
      <a:folHlink>
        <a:srgbClr val="6666CC"/>
      </a:folHlink>
    </a:clrScheme>
    <a:fontScheme name="Rad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Univers 65 Bold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Univers 65 Bold" pitchFamily="34" charset="0"/>
          </a:defRPr>
        </a:defPPr>
      </a:lstStyle>
    </a:lnDef>
  </a:objectDefaults>
  <a:extraClrSchemeLst>
    <a:extraClrScheme>
      <a:clrScheme name="Radial 1">
        <a:dk1>
          <a:srgbClr val="000000"/>
        </a:dk1>
        <a:lt1>
          <a:srgbClr val="FFFFFF"/>
        </a:lt1>
        <a:dk2>
          <a:srgbClr val="FFFFFF"/>
        </a:dk2>
        <a:lt2>
          <a:srgbClr val="669999"/>
        </a:lt2>
        <a:accent1>
          <a:srgbClr val="99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8A8AE7"/>
        </a:accent6>
        <a:hlink>
          <a:srgbClr val="996666"/>
        </a:hlink>
        <a:folHlink>
          <a:srgbClr val="66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dial 2">
        <a:dk1>
          <a:srgbClr val="000000"/>
        </a:dk1>
        <a:lt1>
          <a:srgbClr val="FFFFFF"/>
        </a:lt1>
        <a:dk2>
          <a:srgbClr val="FFFFFF"/>
        </a:dk2>
        <a:lt2>
          <a:srgbClr val="817F3F"/>
        </a:lt2>
        <a:accent1>
          <a:srgbClr val="FFCC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8A00"/>
        </a:accent6>
        <a:hlink>
          <a:srgbClr val="996666"/>
        </a:hlink>
        <a:folHlink>
          <a:srgbClr val="C9450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dial 3">
        <a:dk1>
          <a:srgbClr val="CC6600"/>
        </a:dk1>
        <a:lt1>
          <a:srgbClr val="FFFFFF"/>
        </a:lt1>
        <a:dk2>
          <a:srgbClr val="800000"/>
        </a:dk2>
        <a:lt2>
          <a:srgbClr val="FFFFFF"/>
        </a:lt2>
        <a:accent1>
          <a:srgbClr val="FF6600"/>
        </a:accent1>
        <a:accent2>
          <a:srgbClr val="33CCCC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2DB9B9"/>
        </a:accent6>
        <a:hlink>
          <a:srgbClr val="99FF33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4">
        <a:dk1>
          <a:srgbClr val="993300"/>
        </a:dk1>
        <a:lt1>
          <a:srgbClr val="FFFFFF"/>
        </a:lt1>
        <a:dk2>
          <a:srgbClr val="431A01"/>
        </a:dk2>
        <a:lt2>
          <a:srgbClr val="FFFFFF"/>
        </a:lt2>
        <a:accent1>
          <a:srgbClr val="FFCC00"/>
        </a:accent1>
        <a:accent2>
          <a:srgbClr val="FF9966"/>
        </a:accent2>
        <a:accent3>
          <a:srgbClr val="B0ABAA"/>
        </a:accent3>
        <a:accent4>
          <a:srgbClr val="DADADA"/>
        </a:accent4>
        <a:accent5>
          <a:srgbClr val="FFE2AA"/>
        </a:accent5>
        <a:accent6>
          <a:srgbClr val="E78A5C"/>
        </a:accent6>
        <a:hlink>
          <a:srgbClr val="FF66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5">
        <a:dk1>
          <a:srgbClr val="75878B"/>
        </a:dk1>
        <a:lt1>
          <a:srgbClr val="FFFFFF"/>
        </a:lt1>
        <a:dk2>
          <a:srgbClr val="260000"/>
        </a:dk2>
        <a:lt2>
          <a:srgbClr val="FFFFFF"/>
        </a:lt2>
        <a:accent1>
          <a:srgbClr val="0099CC"/>
        </a:accent1>
        <a:accent2>
          <a:srgbClr val="FF3300"/>
        </a:accent2>
        <a:accent3>
          <a:srgbClr val="ACAAAA"/>
        </a:accent3>
        <a:accent4>
          <a:srgbClr val="DADADA"/>
        </a:accent4>
        <a:accent5>
          <a:srgbClr val="AACAE2"/>
        </a:accent5>
        <a:accent6>
          <a:srgbClr val="E72D00"/>
        </a:accent6>
        <a:hlink>
          <a:srgbClr val="FFCC00"/>
        </a:hlink>
        <a:folHlink>
          <a:srgbClr val="CC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6">
        <a:dk1>
          <a:srgbClr val="666699"/>
        </a:dk1>
        <a:lt1>
          <a:srgbClr val="FFFFFF"/>
        </a:lt1>
        <a:dk2>
          <a:srgbClr val="000000"/>
        </a:dk2>
        <a:lt2>
          <a:srgbClr val="FFFFFF"/>
        </a:lt2>
        <a:accent1>
          <a:srgbClr val="9966FF"/>
        </a:accent1>
        <a:accent2>
          <a:srgbClr val="99CCFF"/>
        </a:accent2>
        <a:accent3>
          <a:srgbClr val="AAAAAA"/>
        </a:accent3>
        <a:accent4>
          <a:srgbClr val="DADADA"/>
        </a:accent4>
        <a:accent5>
          <a:srgbClr val="CAB8FF"/>
        </a:accent5>
        <a:accent6>
          <a:srgbClr val="8AB9E7"/>
        </a:accent6>
        <a:hlink>
          <a:srgbClr val="FFFFCC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7">
        <a:dk1>
          <a:srgbClr val="666699"/>
        </a:dk1>
        <a:lt1>
          <a:srgbClr val="FFFFFF"/>
        </a:lt1>
        <a:dk2>
          <a:srgbClr val="2A2A40"/>
        </a:dk2>
        <a:lt2>
          <a:srgbClr val="FFFFFF"/>
        </a:lt2>
        <a:accent1>
          <a:srgbClr val="006699"/>
        </a:accent1>
        <a:accent2>
          <a:srgbClr val="CC9900"/>
        </a:accent2>
        <a:accent3>
          <a:srgbClr val="ACACAF"/>
        </a:accent3>
        <a:accent4>
          <a:srgbClr val="DADADA"/>
        </a:accent4>
        <a:accent5>
          <a:srgbClr val="AAB8CA"/>
        </a:accent5>
        <a:accent6>
          <a:srgbClr val="B98A00"/>
        </a:accent6>
        <a:hlink>
          <a:srgbClr val="CC6600"/>
        </a:hlink>
        <a:folHlink>
          <a:srgbClr val="6C94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8">
        <a:dk1>
          <a:srgbClr val="BECBD8"/>
        </a:dk1>
        <a:lt1>
          <a:srgbClr val="FFFFFF"/>
        </a:lt1>
        <a:dk2>
          <a:srgbClr val="2B335B"/>
        </a:dk2>
        <a:lt2>
          <a:srgbClr val="FFFFFF"/>
        </a:lt2>
        <a:accent1>
          <a:srgbClr val="0099CC"/>
        </a:accent1>
        <a:accent2>
          <a:srgbClr val="B5DBE3"/>
        </a:accent2>
        <a:accent3>
          <a:srgbClr val="ACADB5"/>
        </a:accent3>
        <a:accent4>
          <a:srgbClr val="DADADA"/>
        </a:accent4>
        <a:accent5>
          <a:srgbClr val="AACAE2"/>
        </a:accent5>
        <a:accent6>
          <a:srgbClr val="A4C6CE"/>
        </a:accent6>
        <a:hlink>
          <a:srgbClr val="FFCC00"/>
        </a:hlink>
        <a:folHlink>
          <a:srgbClr val="586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9">
        <a:dk1>
          <a:srgbClr val="3333FF"/>
        </a:dk1>
        <a:lt1>
          <a:srgbClr val="FFFFFF"/>
        </a:lt1>
        <a:dk2>
          <a:srgbClr val="000099"/>
        </a:dk2>
        <a:lt2>
          <a:srgbClr val="FFFFFF"/>
        </a:lt2>
        <a:accent1>
          <a:srgbClr val="339966"/>
        </a:accent1>
        <a:accent2>
          <a:srgbClr val="9999FF"/>
        </a:accent2>
        <a:accent3>
          <a:srgbClr val="AAAACA"/>
        </a:accent3>
        <a:accent4>
          <a:srgbClr val="DADADA"/>
        </a:accent4>
        <a:accent5>
          <a:srgbClr val="ADCAB8"/>
        </a:accent5>
        <a:accent6>
          <a:srgbClr val="8A8AE7"/>
        </a:accent6>
        <a:hlink>
          <a:srgbClr val="FFFF99"/>
        </a:hlink>
        <a:folHlink>
          <a:srgbClr val="17A0D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10">
        <a:dk1>
          <a:srgbClr val="808000"/>
        </a:dk1>
        <a:lt1>
          <a:srgbClr val="FFFFFF"/>
        </a:lt1>
        <a:dk2>
          <a:srgbClr val="354418"/>
        </a:dk2>
        <a:lt2>
          <a:srgbClr val="FFFFFF"/>
        </a:lt2>
        <a:accent1>
          <a:srgbClr val="60897C"/>
        </a:accent1>
        <a:accent2>
          <a:srgbClr val="99CC00"/>
        </a:accent2>
        <a:accent3>
          <a:srgbClr val="AEB0AB"/>
        </a:accent3>
        <a:accent4>
          <a:srgbClr val="DADADA"/>
        </a:accent4>
        <a:accent5>
          <a:srgbClr val="B6C4BF"/>
        </a:accent5>
        <a:accent6>
          <a:srgbClr val="8AB900"/>
        </a:accent6>
        <a:hlink>
          <a:srgbClr val="CCCC00"/>
        </a:hlink>
        <a:folHlink>
          <a:srgbClr val="66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24D8900A9BFBE748BA992803BC78FE44" ma:contentTypeVersion="12" ma:contentTypeDescription="Crear nuevo documento." ma:contentTypeScope="" ma:versionID="6356abbe9b3dc12f6447136ba6836f43">
  <xsd:schema xmlns:xsd="http://www.w3.org/2001/XMLSchema" xmlns:xs="http://www.w3.org/2001/XMLSchema" xmlns:p="http://schemas.microsoft.com/office/2006/metadata/properties" xmlns:ns2="c1e3fec4-0f37-4ebb-876d-8d1335ccab16" xmlns:ns3="eb418eee-8034-4877-9c69-3d2dd4e81ca2" targetNamespace="http://schemas.microsoft.com/office/2006/metadata/properties" ma:root="true" ma:fieldsID="76d2ab2f7a3292f5e41047fc77c4812b" ns2:_="" ns3:_="">
    <xsd:import namespace="c1e3fec4-0f37-4ebb-876d-8d1335ccab16"/>
    <xsd:import namespace="eb418eee-8034-4877-9c69-3d2dd4e81c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1e3fec4-0f37-4ebb-876d-8d1335ccab1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b418eee-8034-4877-9c69-3d2dd4e81ca2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82C9D07-6D0D-4142-BF38-3680C3AC55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81E048B-1195-4079-8FFF-BF94ED5BA7B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1e3fec4-0f37-4ebb-876d-8d1335ccab16"/>
    <ds:schemaRef ds:uri="eb418eee-8034-4877-9c69-3d2dd4e81ca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CF9D7EB-6279-4B11-9DE9-36070CD2DE58}">
  <ds:schemaRefs>
    <ds:schemaRef ds:uri="http://schemas.microsoft.com/office/2006/metadata/properties"/>
    <ds:schemaRef ds:uri="c1e3fec4-0f37-4ebb-876d-8d1335ccab16"/>
    <ds:schemaRef ds:uri="eb418eee-8034-4877-9c69-3d2dd4e81ca2"/>
    <ds:schemaRef ds:uri="http://www.w3.org/XML/1998/namespace"/>
    <ds:schemaRef ds:uri="http://schemas.microsoft.com/office/2006/documentManagement/types"/>
    <ds:schemaRef ds:uri="http://purl.org/dc/terms/"/>
    <ds:schemaRef ds:uri="http://purl.org/dc/elements/1.1/"/>
    <ds:schemaRef ds:uri="http://schemas.openxmlformats.org/package/2006/metadata/core-properties"/>
    <ds:schemaRef ds:uri="http://schemas.microsoft.com/office/infopath/2007/PartnerControl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3895</TotalTime>
  <Words>1750</Words>
  <Application>Microsoft Office PowerPoint</Application>
  <PresentationFormat>Presentación en pantalla (4:3)</PresentationFormat>
  <Paragraphs>431</Paragraphs>
  <Slides>27</Slides>
  <Notes>27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27</vt:i4>
      </vt:variant>
    </vt:vector>
  </HeadingPairs>
  <TitlesOfParts>
    <vt:vector size="33" baseType="lpstr">
      <vt:lpstr>Arial</vt:lpstr>
      <vt:lpstr>Arial Black</vt:lpstr>
      <vt:lpstr>Times New Roman</vt:lpstr>
      <vt:lpstr>Univers 65 Bold</vt:lpstr>
      <vt:lpstr>Wingdings</vt:lpstr>
      <vt:lpstr>Radial</vt:lpstr>
      <vt:lpstr>Presentación de PowerPoint</vt:lpstr>
      <vt:lpstr>Ley Emprendedurismo 19.820</vt:lpstr>
      <vt:lpstr>  SAS</vt:lpstr>
      <vt:lpstr>  SAS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 Reflexiones finales</vt:lpstr>
      <vt:lpstr>  </vt:lpstr>
    </vt:vector>
  </TitlesOfParts>
  <Company>Faculty of Business, UTS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ACC10</dc:creator>
  <cp:lastModifiedBy>Luis Lapique</cp:lastModifiedBy>
  <cp:revision>561</cp:revision>
  <cp:lastPrinted>2020-02-18T13:23:49Z</cp:lastPrinted>
  <dcterms:created xsi:type="dcterms:W3CDTF">2004-03-31T07:28:58Z</dcterms:created>
  <dcterms:modified xsi:type="dcterms:W3CDTF">2020-02-18T13:24:31Z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0x01010024D8900A9BFBE748BA992803BC78FE44</vt:lpwstr>
  </property>
</Properties>
</file>