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1"/>
  </p:notesMasterIdLst>
  <p:handoutMasterIdLst>
    <p:handoutMasterId r:id="rId22"/>
  </p:handoutMasterIdLst>
  <p:sldIdLst>
    <p:sldId id="311" r:id="rId2"/>
    <p:sldId id="324" r:id="rId3"/>
    <p:sldId id="370" r:id="rId4"/>
    <p:sldId id="303" r:id="rId5"/>
    <p:sldId id="336" r:id="rId6"/>
    <p:sldId id="372" r:id="rId7"/>
    <p:sldId id="373" r:id="rId8"/>
    <p:sldId id="375" r:id="rId9"/>
    <p:sldId id="390" r:id="rId10"/>
    <p:sldId id="265" r:id="rId11"/>
    <p:sldId id="376" r:id="rId12"/>
    <p:sldId id="377" r:id="rId13"/>
    <p:sldId id="384" r:id="rId14"/>
    <p:sldId id="385" r:id="rId15"/>
    <p:sldId id="386" r:id="rId16"/>
    <p:sldId id="387" r:id="rId17"/>
    <p:sldId id="388" r:id="rId18"/>
    <p:sldId id="389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a Avalo" initials="LA" lastIdx="1" clrIdx="0">
    <p:extLst>
      <p:ext uri="{19B8F6BF-5375-455C-9EA6-DF929625EA0E}">
        <p15:presenceInfo xmlns:p15="http://schemas.microsoft.com/office/powerpoint/2012/main" userId="S::luciana.x.avalo@pwc.com::72ed12e8-9ec4-401e-963a-0742313122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95"/>
  </p:normalViewPr>
  <p:slideViewPr>
    <p:cSldViewPr snapToObjects="1" showGuides="1">
      <p:cViewPr varScale="1">
        <p:scale>
          <a:sx n="67" d="100"/>
          <a:sy n="67" d="100"/>
        </p:scale>
        <p:origin x="128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71" d="100"/>
          <a:sy n="171" d="100"/>
        </p:scale>
        <p:origin x="53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838971250272131E-2"/>
          <c:y val="9.4266421480620685E-2"/>
          <c:w val="0.95866315077797859"/>
          <c:h val="0.9237590766453879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5D8-BF45-890B-E0BE2A1F965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5D8-BF45-890B-E0BE2A1F96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5D8-BF45-890B-E0BE2A1F965C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5D8-BF45-890B-E0BE2A1F965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5D8-BF45-890B-E0BE2A1F965C}"/>
              </c:ext>
            </c:extLst>
          </c:dPt>
          <c:cat>
            <c:strRef>
              <c:f>Sheet1!$A$2:$A$6</c:f>
              <c:strCache>
                <c:ptCount val="5"/>
                <c:pt idx="0">
                  <c:v>Team 1</c:v>
                </c:pt>
                <c:pt idx="1">
                  <c:v>Team 2</c:v>
                </c:pt>
                <c:pt idx="2">
                  <c:v>Team 3</c:v>
                </c:pt>
                <c:pt idx="3">
                  <c:v>Team 4</c:v>
                </c:pt>
                <c:pt idx="4">
                  <c:v>Team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25</c:v>
                </c:pt>
                <c:pt idx="2">
                  <c:v>10</c:v>
                </c:pt>
                <c:pt idx="3">
                  <c:v>15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5D8-BF45-890B-E0BE2A1F96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UY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0.25012</cdr:x>
      <cdr:y>0.45847</cdr:y>
    </cdr:from>
    <cdr:to>
      <cdr:x>0.75033</cdr:x>
      <cdr:y>0.71111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1A3E979-6FD0-498B-9D22-85F29EA725D3}"/>
            </a:ext>
          </a:extLst>
        </cdr:cNvPr>
        <cdr:cNvSpPr txBox="1"/>
      </cdr:nvSpPr>
      <cdr:spPr>
        <a:xfrm xmlns:a="http://schemas.openxmlformats.org/drawingml/2006/main">
          <a:off x="829513" y="1642014"/>
          <a:ext cx="1658903" cy="9048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lIns="0" tIns="0" rIns="0" bIns="0" rtlCol="0"/>
        <a:lstStyle xmlns:a="http://schemas.openxmlformats.org/drawingml/2006/main"/>
        <a:p xmlns:a="http://schemas.openxmlformats.org/drawingml/2006/main">
          <a:pPr algn="ctr">
            <a:lnSpc>
              <a:spcPct val="100000"/>
            </a:lnSpc>
            <a:spcAft>
              <a:spcPts val="600"/>
            </a:spcAft>
            <a:buSzPct val="100000"/>
          </a:pPr>
          <a:r>
            <a:rPr lang="es-UY" sz="1400" b="1" dirty="0"/>
            <a:t>Julio 2007-LRT </a:t>
          </a:r>
        </a:p>
        <a:p xmlns:a="http://schemas.openxmlformats.org/drawingml/2006/main">
          <a:pPr algn="ctr">
            <a:lnSpc>
              <a:spcPct val="100000"/>
            </a:lnSpc>
            <a:spcAft>
              <a:spcPts val="600"/>
            </a:spcAft>
            <a:buSzPct val="100000"/>
          </a:pPr>
          <a:r>
            <a:rPr lang="es-UY" sz="1400" b="1" dirty="0"/>
            <a:t>(TP)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09DDA-0787-4B42-881F-6B3C239318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1845B-8C18-C246-A0D1-61FFD19631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301B5-88AD-1849-891D-EA2905EB5A88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5FE6D-CCE1-E44E-89A4-77460EF6CC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6315B-F8F9-5649-8DCB-C363E729D5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02F4-4C0C-5F4F-8771-7E15167AE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55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0AB23-24A6-494C-BA00-B87242B78CB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530D-631F-4981-98F0-E6C07C67E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5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79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530D-631F-4981-98F0-E6C07C67E1A3}" type="slidenum">
              <a:rPr lang="es-UY" smtClean="0"/>
              <a:t>8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796337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530D-631F-4981-98F0-E6C07C67E1A3}" type="slidenum">
              <a:rPr lang="es-UY" smtClean="0"/>
              <a:t>9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86722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4572000" y="0"/>
            <a:ext cx="4571999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 bwMode="hidden">
          <a:xfrm>
            <a:off x="0" y="0"/>
            <a:ext cx="4572000" cy="3429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/>
        </p:nvSpPr>
        <p:spPr bwMode="hidden">
          <a:xfrm>
            <a:off x="0" y="3429000"/>
            <a:ext cx="4572000" cy="1143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3980260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00E57C-CC48-F54D-B3F3-3A114B2488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7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 3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7087501" y="1"/>
            <a:ext cx="2056499" cy="6857999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44FB3C-AD4D-6F4C-92C0-9F7687917FCE}"/>
              </a:ext>
            </a:extLst>
          </p:cNvPr>
          <p:cNvGrpSpPr/>
          <p:nvPr userDrawn="1"/>
        </p:nvGrpSpPr>
        <p:grpSpPr>
          <a:xfrm>
            <a:off x="-6350" y="0"/>
            <a:ext cx="9150350" cy="6862763"/>
            <a:chOff x="-6350" y="0"/>
            <a:chExt cx="9150350" cy="6862763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68B7C75-4FF3-3A46-AC74-0A57EF174CAA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6350" y="0"/>
              <a:ext cx="9150350" cy="6862763"/>
            </a:xfrm>
            <a:custGeom>
              <a:avLst/>
              <a:gdLst>
                <a:gd name="T0" fmla="*/ 14239 w 19200"/>
                <a:gd name="T1" fmla="*/ 0 h 14399"/>
                <a:gd name="T2" fmla="*/ 14239 w 19200"/>
                <a:gd name="T3" fmla="*/ 0 h 14399"/>
                <a:gd name="T4" fmla="*/ 14239 w 19200"/>
                <a:gd name="T5" fmla="*/ 9227 h 14399"/>
                <a:gd name="T6" fmla="*/ 0 w 19200"/>
                <a:gd name="T7" fmla="*/ 9227 h 14399"/>
                <a:gd name="T8" fmla="*/ 0 w 19200"/>
                <a:gd name="T9" fmla="*/ 9869 h 14399"/>
                <a:gd name="T10" fmla="*/ 14239 w 19200"/>
                <a:gd name="T11" fmla="*/ 9869 h 14399"/>
                <a:gd name="T12" fmla="*/ 14239 w 19200"/>
                <a:gd name="T13" fmla="*/ 14399 h 14399"/>
                <a:gd name="T14" fmla="*/ 14881 w 19200"/>
                <a:gd name="T15" fmla="*/ 14399 h 14399"/>
                <a:gd name="T16" fmla="*/ 14881 w 19200"/>
                <a:gd name="T17" fmla="*/ 9869 h 14399"/>
                <a:gd name="T18" fmla="*/ 19200 w 19200"/>
                <a:gd name="T19" fmla="*/ 9869 h 14399"/>
                <a:gd name="T20" fmla="*/ 19200 w 19200"/>
                <a:gd name="T21" fmla="*/ 9227 h 14399"/>
                <a:gd name="T22" fmla="*/ 14881 w 19200"/>
                <a:gd name="T23" fmla="*/ 9227 h 14399"/>
                <a:gd name="T24" fmla="*/ 14881 w 19200"/>
                <a:gd name="T25" fmla="*/ 2789 h 14399"/>
                <a:gd name="T26" fmla="*/ 19200 w 19200"/>
                <a:gd name="T27" fmla="*/ 2789 h 14399"/>
                <a:gd name="T28" fmla="*/ 19200 w 19200"/>
                <a:gd name="T29" fmla="*/ 2147 h 14399"/>
                <a:gd name="T30" fmla="*/ 14881 w 19200"/>
                <a:gd name="T31" fmla="*/ 2147 h 14399"/>
                <a:gd name="T32" fmla="*/ 14881 w 19200"/>
                <a:gd name="T33" fmla="*/ 0 h 14399"/>
                <a:gd name="T34" fmla="*/ 14239 w 19200"/>
                <a:gd name="T35" fmla="*/ 0 h 14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0" h="14399">
                  <a:moveTo>
                    <a:pt x="14239" y="0"/>
                  </a:moveTo>
                  <a:lnTo>
                    <a:pt x="14239" y="0"/>
                  </a:lnTo>
                  <a:lnTo>
                    <a:pt x="14239" y="9227"/>
                  </a:lnTo>
                  <a:lnTo>
                    <a:pt x="0" y="9227"/>
                  </a:lnTo>
                  <a:lnTo>
                    <a:pt x="0" y="9869"/>
                  </a:lnTo>
                  <a:lnTo>
                    <a:pt x="14239" y="9869"/>
                  </a:lnTo>
                  <a:lnTo>
                    <a:pt x="14239" y="14399"/>
                  </a:lnTo>
                  <a:lnTo>
                    <a:pt x="14881" y="14399"/>
                  </a:lnTo>
                  <a:lnTo>
                    <a:pt x="14881" y="9869"/>
                  </a:lnTo>
                  <a:lnTo>
                    <a:pt x="19200" y="9869"/>
                  </a:lnTo>
                  <a:lnTo>
                    <a:pt x="19200" y="9227"/>
                  </a:lnTo>
                  <a:lnTo>
                    <a:pt x="14881" y="9227"/>
                  </a:lnTo>
                  <a:lnTo>
                    <a:pt x="14881" y="2789"/>
                  </a:lnTo>
                  <a:lnTo>
                    <a:pt x="19200" y="2789"/>
                  </a:lnTo>
                  <a:lnTo>
                    <a:pt x="19200" y="2147"/>
                  </a:lnTo>
                  <a:lnTo>
                    <a:pt x="14881" y="2147"/>
                  </a:lnTo>
                  <a:lnTo>
                    <a:pt x="14881" y="0"/>
                  </a:lnTo>
                  <a:lnTo>
                    <a:pt x="1423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67CBCF8-572D-4D45-93D3-B122FE4A2D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2"/>
              <a:ext cx="1636776" cy="1351184"/>
            </a:xfrm>
            <a:prstGeom prst="rect">
              <a:avLst/>
            </a:prstGeom>
          </p:spPr>
        </p:pic>
      </p:grpSp>
      <p:sp>
        <p:nvSpPr>
          <p:cNvPr id="8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57200" y="457201"/>
            <a:ext cx="5394325" cy="2743199"/>
          </a:xfrm>
        </p:spPr>
        <p:txBody>
          <a:bodyPr anchor="b" anchorCtr="0">
            <a:normAutofit/>
          </a:bodyPr>
          <a:lstStyle>
            <a:lvl1pPr algn="l">
              <a:lnSpc>
                <a:spcPct val="86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318F2D8-3FDE-964E-A4E4-8F55570AD5B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42900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188617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 3 Grey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7087500" y="0"/>
            <a:ext cx="2056500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1DAD589-ABBE-A141-BC26-A777B55CB8CF}"/>
              </a:ext>
            </a:extLst>
          </p:cNvPr>
          <p:cNvGrpSpPr/>
          <p:nvPr userDrawn="1"/>
        </p:nvGrpSpPr>
        <p:grpSpPr>
          <a:xfrm>
            <a:off x="-6350" y="0"/>
            <a:ext cx="9150350" cy="6862763"/>
            <a:chOff x="-6350" y="0"/>
            <a:chExt cx="9150350" cy="6862763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EF655138-28FD-E64F-BD10-FE74AE3BF7A6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6350" y="0"/>
              <a:ext cx="9150350" cy="6862763"/>
            </a:xfrm>
            <a:custGeom>
              <a:avLst/>
              <a:gdLst>
                <a:gd name="T0" fmla="*/ 14239 w 19200"/>
                <a:gd name="T1" fmla="*/ 0 h 14399"/>
                <a:gd name="T2" fmla="*/ 14239 w 19200"/>
                <a:gd name="T3" fmla="*/ 0 h 14399"/>
                <a:gd name="T4" fmla="*/ 14239 w 19200"/>
                <a:gd name="T5" fmla="*/ 9227 h 14399"/>
                <a:gd name="T6" fmla="*/ 0 w 19200"/>
                <a:gd name="T7" fmla="*/ 9227 h 14399"/>
                <a:gd name="T8" fmla="*/ 0 w 19200"/>
                <a:gd name="T9" fmla="*/ 9869 h 14399"/>
                <a:gd name="T10" fmla="*/ 14239 w 19200"/>
                <a:gd name="T11" fmla="*/ 9869 h 14399"/>
                <a:gd name="T12" fmla="*/ 14239 w 19200"/>
                <a:gd name="T13" fmla="*/ 14399 h 14399"/>
                <a:gd name="T14" fmla="*/ 14881 w 19200"/>
                <a:gd name="T15" fmla="*/ 14399 h 14399"/>
                <a:gd name="T16" fmla="*/ 14881 w 19200"/>
                <a:gd name="T17" fmla="*/ 9869 h 14399"/>
                <a:gd name="T18" fmla="*/ 19200 w 19200"/>
                <a:gd name="T19" fmla="*/ 9869 h 14399"/>
                <a:gd name="T20" fmla="*/ 19200 w 19200"/>
                <a:gd name="T21" fmla="*/ 9227 h 14399"/>
                <a:gd name="T22" fmla="*/ 14881 w 19200"/>
                <a:gd name="T23" fmla="*/ 9227 h 14399"/>
                <a:gd name="T24" fmla="*/ 14881 w 19200"/>
                <a:gd name="T25" fmla="*/ 2789 h 14399"/>
                <a:gd name="T26" fmla="*/ 19200 w 19200"/>
                <a:gd name="T27" fmla="*/ 2789 h 14399"/>
                <a:gd name="T28" fmla="*/ 19200 w 19200"/>
                <a:gd name="T29" fmla="*/ 2147 h 14399"/>
                <a:gd name="T30" fmla="*/ 14881 w 19200"/>
                <a:gd name="T31" fmla="*/ 2147 h 14399"/>
                <a:gd name="T32" fmla="*/ 14881 w 19200"/>
                <a:gd name="T33" fmla="*/ 0 h 14399"/>
                <a:gd name="T34" fmla="*/ 14239 w 19200"/>
                <a:gd name="T35" fmla="*/ 0 h 14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0" h="14399">
                  <a:moveTo>
                    <a:pt x="14239" y="0"/>
                  </a:moveTo>
                  <a:lnTo>
                    <a:pt x="14239" y="0"/>
                  </a:lnTo>
                  <a:lnTo>
                    <a:pt x="14239" y="9227"/>
                  </a:lnTo>
                  <a:lnTo>
                    <a:pt x="0" y="9227"/>
                  </a:lnTo>
                  <a:lnTo>
                    <a:pt x="0" y="9869"/>
                  </a:lnTo>
                  <a:lnTo>
                    <a:pt x="14239" y="9869"/>
                  </a:lnTo>
                  <a:lnTo>
                    <a:pt x="14239" y="14399"/>
                  </a:lnTo>
                  <a:lnTo>
                    <a:pt x="14881" y="14399"/>
                  </a:lnTo>
                  <a:lnTo>
                    <a:pt x="14881" y="9869"/>
                  </a:lnTo>
                  <a:lnTo>
                    <a:pt x="19200" y="9869"/>
                  </a:lnTo>
                  <a:lnTo>
                    <a:pt x="19200" y="9227"/>
                  </a:lnTo>
                  <a:lnTo>
                    <a:pt x="14881" y="9227"/>
                  </a:lnTo>
                  <a:lnTo>
                    <a:pt x="14881" y="2789"/>
                  </a:lnTo>
                  <a:lnTo>
                    <a:pt x="19200" y="2789"/>
                  </a:lnTo>
                  <a:lnTo>
                    <a:pt x="19200" y="2147"/>
                  </a:lnTo>
                  <a:lnTo>
                    <a:pt x="14881" y="2147"/>
                  </a:lnTo>
                  <a:lnTo>
                    <a:pt x="14881" y="0"/>
                  </a:lnTo>
                  <a:lnTo>
                    <a:pt x="1423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2DDFAD4-B295-1A4B-8B19-2A8D7E2F01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2"/>
              <a:ext cx="1636776" cy="1351184"/>
            </a:xfrm>
            <a:prstGeom prst="rect">
              <a:avLst/>
            </a:prstGeom>
          </p:spPr>
        </p:pic>
      </p:grpSp>
      <p:sp>
        <p:nvSpPr>
          <p:cNvPr id="8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57200" y="457201"/>
            <a:ext cx="5394325" cy="2743200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725845A-5B94-7F4D-845E-DD9CA7AB84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42900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1974237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Shap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6E1CB07-AAEA-314E-A423-4B23728F27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0"/>
            <a:ext cx="7086600" cy="6857999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A9093B-3432-154B-91D3-38327BBF6EBC}"/>
              </a:ext>
            </a:extLst>
          </p:cNvPr>
          <p:cNvGrpSpPr/>
          <p:nvPr userDrawn="1"/>
        </p:nvGrpSpPr>
        <p:grpSpPr>
          <a:xfrm>
            <a:off x="0" y="1"/>
            <a:ext cx="6126163" cy="6858000"/>
            <a:chOff x="1" y="3"/>
            <a:chExt cx="6126163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D7CC873-FA37-4A3B-A68F-BA24516A184F}"/>
                </a:ext>
              </a:extLst>
            </p:cNvPr>
            <p:cNvSpPr>
              <a:spLocks noChangeAspect="1"/>
            </p:cNvSpPr>
            <p:nvPr userDrawn="1"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D04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9B02B9A-C678-D74D-B142-58CA492CDC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57199" y="2103438"/>
            <a:ext cx="4526281" cy="182848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0778180-7E6A-F54C-B84C-0708B868958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457200" y="4160520"/>
            <a:ext cx="452628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695867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Shap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19130D55-E01B-814B-B368-1A5B9D9224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2"/>
            <a:ext cx="7086600" cy="6857998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E72B4C-E9AC-B549-A085-023120F06A4D}"/>
              </a:ext>
            </a:extLst>
          </p:cNvPr>
          <p:cNvGrpSpPr/>
          <p:nvPr userDrawn="1"/>
        </p:nvGrpSpPr>
        <p:grpSpPr>
          <a:xfrm>
            <a:off x="0" y="2"/>
            <a:ext cx="6126163" cy="6858000"/>
            <a:chOff x="1" y="3"/>
            <a:chExt cx="6126163" cy="6858000"/>
          </a:xfrm>
        </p:grpSpPr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A866170D-BAEB-3F42-8D9F-6D8D43DE7DE2}"/>
                </a:ext>
              </a:extLst>
            </p:cNvPr>
            <p:cNvSpPr>
              <a:spLocks noChangeAspect="1"/>
            </p:cNvSpPr>
            <p:nvPr userDrawn="1"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E030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9BF79BC-FCFC-8E49-864E-C55EB4F3DC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</p:spPr>
        </p:pic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0FD2967A-4C84-1344-8D58-F17F4FAFE9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199" y="2103438"/>
            <a:ext cx="4526281" cy="182848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216102BF-BE82-B04D-8161-1064526336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4160520"/>
            <a:ext cx="452628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134346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Shape R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2504B055-84E9-A34C-9FA5-3A4898E3B2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1"/>
            <a:ext cx="7086600" cy="6857999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C7093D-095F-A14E-9831-165F97F41D07}"/>
              </a:ext>
            </a:extLst>
          </p:cNvPr>
          <p:cNvGrpSpPr/>
          <p:nvPr userDrawn="1"/>
        </p:nvGrpSpPr>
        <p:grpSpPr>
          <a:xfrm>
            <a:off x="0" y="1"/>
            <a:ext cx="6126163" cy="6858000"/>
            <a:chOff x="1" y="3"/>
            <a:chExt cx="6126163" cy="6858000"/>
          </a:xfrm>
        </p:grpSpPr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B540CD59-43B2-F84B-AA42-A5DB9595C5EA}"/>
                </a:ext>
              </a:extLst>
            </p:cNvPr>
            <p:cNvSpPr>
              <a:spLocks noChangeAspect="1"/>
            </p:cNvSpPr>
            <p:nvPr userDrawn="1"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DB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2D4EADF-B32A-8D45-9D10-284CC3EC7F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374F19E-182A-5B44-8CC6-FDC61C7A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199" y="2103438"/>
            <a:ext cx="4526281" cy="182848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756D3F89-AB75-3D47-8890-0CCF1CED05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4160520"/>
            <a:ext cx="452628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587134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ogo Shap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147A814-53FE-0143-93DA-6302106438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2"/>
            <a:ext cx="7086600" cy="6857998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7975CC-87C7-7741-9AF8-48B12A834C6B}"/>
              </a:ext>
            </a:extLst>
          </p:cNvPr>
          <p:cNvGrpSpPr/>
          <p:nvPr userDrawn="1"/>
        </p:nvGrpSpPr>
        <p:grpSpPr>
          <a:xfrm>
            <a:off x="0" y="2"/>
            <a:ext cx="6126163" cy="6858000"/>
            <a:chOff x="1" y="3"/>
            <a:chExt cx="6126163" cy="6858000"/>
          </a:xfrm>
        </p:grpSpPr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B880DEB7-9886-FC44-AE29-F0D5F19A1ACB}"/>
                </a:ext>
              </a:extLst>
            </p:cNvPr>
            <p:cNvSpPr>
              <a:spLocks noChangeAspect="1"/>
            </p:cNvSpPr>
            <p:nvPr userDrawn="1"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464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24661FF-8AA8-1042-85CD-9F3FF57688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ABC52BA7-3D3B-6D4F-86D0-40793D40F89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199" y="2103438"/>
            <a:ext cx="4526281" cy="182848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60EF0CBB-6D42-A045-B439-8636D01DB15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4160520"/>
            <a:ext cx="452628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395183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4572000" y="0"/>
            <a:ext cx="4572000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199" y="457200"/>
            <a:ext cx="3979863" cy="2971800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22A556-B0A2-E74A-B3E1-08C0F432C2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C048B6CC-097A-D949-A503-EE7A035C9B1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199" y="3749040"/>
            <a:ext cx="3979863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1948574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8229600" cy="4068762"/>
          </a:xfrm>
        </p:spPr>
        <p:txBody>
          <a:bodyPr/>
          <a:lstStyle>
            <a:lvl1pPr marL="547688" indent="-547688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Font typeface="+mj-lt"/>
              <a:buAutoNum type="arabicPeriod"/>
              <a:tabLst>
                <a:tab pos="8170863" algn="r"/>
              </a:tabLst>
              <a:defRPr sz="2000" b="0">
                <a:solidFill>
                  <a:schemeClr val="tx1"/>
                </a:solidFill>
              </a:defRPr>
            </a:lvl1pPr>
            <a:lvl2pPr marL="547688" indent="0">
              <a:buClr>
                <a:schemeClr val="accent4"/>
              </a:buClr>
              <a:buFont typeface="+mj-lt"/>
              <a:buNone/>
              <a:tabLst>
                <a:tab pos="8170863" algn="r"/>
              </a:tabLst>
              <a:defRPr sz="1400"/>
            </a:lvl2pPr>
            <a:lvl3pPr marL="730250" indent="-182563">
              <a:lnSpc>
                <a:spcPct val="100000"/>
              </a:lnSpc>
              <a:tabLst>
                <a:tab pos="8170863" algn="r"/>
              </a:tabLst>
              <a:defRPr sz="1400"/>
            </a:lvl3pPr>
            <a:lvl4pPr marL="914400" indent="-182563">
              <a:lnSpc>
                <a:spcPct val="100000"/>
              </a:lnSpc>
              <a:tabLst>
                <a:tab pos="8170863" algn="r"/>
              </a:tabLst>
              <a:defRPr sz="1400"/>
            </a:lvl4pPr>
            <a:lvl5pPr marL="1096963" indent="-182563">
              <a:lnSpc>
                <a:spcPct val="100000"/>
              </a:lnSpc>
              <a:tabLst>
                <a:tab pos="8170863" algn="r"/>
              </a:tabLst>
              <a:defRPr sz="1400"/>
            </a:lvl5pPr>
            <a:lvl6pPr marL="1279525" indent="-182563">
              <a:lnSpc>
                <a:spcPct val="100000"/>
              </a:lnSpc>
              <a:tabLst>
                <a:tab pos="8170863" algn="r"/>
              </a:tabLst>
              <a:defRPr sz="1400"/>
            </a:lvl6pPr>
            <a:lvl7pPr marL="1462088" indent="-182563">
              <a:lnSpc>
                <a:spcPct val="100000"/>
              </a:lnSpc>
              <a:tabLst>
                <a:tab pos="8170863" algn="r"/>
              </a:tabLst>
              <a:defRPr sz="1400"/>
            </a:lvl7pPr>
            <a:lvl8pPr marL="1644650" indent="-182563">
              <a:lnSpc>
                <a:spcPct val="100000"/>
              </a:lnSpc>
              <a:tabLst>
                <a:tab pos="8170863" algn="r"/>
              </a:tabLst>
              <a:defRPr sz="1400"/>
            </a:lvl8pPr>
            <a:lvl9pPr marL="1828800" indent="-182563">
              <a:lnSpc>
                <a:spcPct val="100000"/>
              </a:lnSpc>
              <a:tabLst>
                <a:tab pos="8170863" algn="r"/>
              </a:tabLs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00510-6B72-624A-A0B0-026CD1676C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FEE32E-1FF0-EC4F-8BCD-AD139AB2999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5EE8C-5641-7446-A666-D6661816F23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23520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8229600" cy="4068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6FB90E-F37C-5341-AEB0-5E882FB00C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D09915-22BB-A744-9F60-36B5E912ADF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138C9-6561-B649-8622-AF1946B537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13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27051-9445-A34F-940C-D451EEF398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A2AC9C-63F5-144B-8B25-E2F9A8EBA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4C27F-DCDF-6646-8304-1F0C2EB7B5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7FF53-6D81-1E43-A925-8AE6E47C71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721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hidden">
          <a:xfrm>
            <a:off x="-1" y="0"/>
            <a:ext cx="6126163" cy="3429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/>
        </p:nvSpPr>
        <p:spPr bwMode="hidden">
          <a:xfrm>
            <a:off x="-1" y="3429000"/>
            <a:ext cx="6126163" cy="1143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/>
          <p:cNvSpPr/>
          <p:nvPr/>
        </p:nvSpPr>
        <p:spPr bwMode="hidden">
          <a:xfrm>
            <a:off x="6126163" y="0"/>
            <a:ext cx="3017837" cy="3429000"/>
          </a:xfrm>
          <a:prstGeom prst="rect">
            <a:avLst/>
          </a:prstGeom>
          <a:solidFill>
            <a:srgbClr val="EB8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5394325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024489-97EC-1D48-A1FA-019C122861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62C9C6A0-E585-3746-819C-6C91E3E793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2542230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199" y="2103438"/>
            <a:ext cx="3979863" cy="4068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06938" y="2103438"/>
            <a:ext cx="3979862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56CA5-A388-1D41-B4AF-6658D4C957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B7A5D-AF74-E442-BDB5-0575FB24BA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C3FA45-B0FC-074C-AC47-EE47C8E1AA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8FEB1-F0AA-6148-AE09-4A40D965B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27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199" y="2103439"/>
            <a:ext cx="3979863" cy="406876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36595-57B2-5848-8E3C-E2D5B4D0F21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978FA1-EAC0-3045-9A47-86344B2E4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3979863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A0B937-EBBB-2C4A-9879-98B17C1844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AA0BA-4777-D54A-A258-BF437202A9C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92475" y="2103438"/>
            <a:ext cx="2559050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126163" y="2103438"/>
            <a:ext cx="2560637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0F926-F4BA-044E-B97A-AA8668B03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BB87D-456D-A14C-A13C-9C93F9C52D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DDC8-40EA-B84F-BD39-56DC36426B4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88830-5655-F64D-A412-0A4768AFB46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19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4704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712208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6839712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6E0CB0-5FCA-9E41-ACFD-7D08A524DF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297C8-D4E0-6F40-A513-77E96EADF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80017-056A-7345-A280-BCE82676471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AF2D99-D030-054F-B0EF-22294C5ACD3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647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14884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84048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553212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722376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C0705E1-E330-8C4F-A023-40952CF24C9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73A3F-041D-E148-BE45-EEA53081EB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FAFFE2-D389-9848-A710-17191B9A619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AD289-C201-C746-A4AF-24E2C0753F9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707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57200" y="2100263"/>
            <a:ext cx="2560638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480560"/>
            <a:ext cx="2560638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292475" y="2100263"/>
            <a:ext cx="2559050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292476" y="4480560"/>
            <a:ext cx="2559050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26163" y="2100263"/>
            <a:ext cx="2560637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6126163" y="4480560"/>
            <a:ext cx="2560637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63A94-C8E2-FB44-885B-EB683E5F686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961898-602A-7A4E-9087-0DE8E77DD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9708A8-00E5-7144-93D0-D8FE60CC155D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DBD6DA-A22A-284B-AEE1-62268158914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3270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 Boxes for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84704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712208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839712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2E598-676F-DE44-A364-05E35FEB311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AEDAE1-2C72-3F43-B641-1BCC2EE5BA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462045-05EC-324A-8308-375D2EA500D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38261D-07EA-F342-B658-B57F5F268A0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77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2103120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 noChangeAspect="1"/>
          </p:cNvSpPr>
          <p:nvPr>
            <p:ph type="pic" sz="quarter" idx="15"/>
          </p:nvPr>
        </p:nvSpPr>
        <p:spPr>
          <a:xfrm>
            <a:off x="2584704" y="2103120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84704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 noChangeAspect="1"/>
          </p:cNvSpPr>
          <p:nvPr>
            <p:ph type="pic" sz="quarter" idx="17"/>
          </p:nvPr>
        </p:nvSpPr>
        <p:spPr>
          <a:xfrm>
            <a:off x="4712208" y="2103120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712208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9"/>
          <p:cNvSpPr>
            <a:spLocks noGrp="1" noChangeAspect="1"/>
          </p:cNvSpPr>
          <p:nvPr>
            <p:ph type="pic" sz="quarter" idx="19"/>
          </p:nvPr>
        </p:nvSpPr>
        <p:spPr>
          <a:xfrm>
            <a:off x="6839712" y="2103120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839712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EC188F-17FB-9741-A681-A3C06DA3BE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90A4CD-EE20-9F48-A39C-5A2D5846D6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CFCC9E-093A-3D40-992B-21E8E521E0E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3AF2E7-1113-E94D-832D-05681F6759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008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931920" y="1417320"/>
            <a:ext cx="4754880" cy="4754880"/>
          </a:xfrm>
        </p:spPr>
        <p:txBody>
          <a:bodyPr anchor="ctr" anchorCtr="0"/>
          <a:lstStyle>
            <a:lvl1pPr algn="ctr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97FBE-5CF3-D24C-9080-6E833FFE25D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CC0B6-E36E-4742-BD86-6264207668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F42FB-E863-4D4E-AF35-6E0E899B3CB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7AF5B-A9E7-3645-8783-86231BE0C97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175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199" y="2103438"/>
            <a:ext cx="8229601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242D6C-75F6-2B45-8341-980F99E5DA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226BB03-6EF6-F445-88B0-A7B24602567C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68CE8F-890A-0745-BEDE-F59C2B085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B1D27F-9E9E-904C-AAA5-C28F71038F8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97672-D564-C544-A4DC-7D3F89347E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97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hidden">
          <a:xfrm>
            <a:off x="-1" y="0"/>
            <a:ext cx="6126163" cy="3429000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/>
          </a:p>
        </p:txBody>
      </p:sp>
      <p:sp>
        <p:nvSpPr>
          <p:cNvPr id="10" name="Rectangle 9"/>
          <p:cNvSpPr/>
          <p:nvPr/>
        </p:nvSpPr>
        <p:spPr bwMode="hidden">
          <a:xfrm>
            <a:off x="-1" y="3429000"/>
            <a:ext cx="6126163" cy="1143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/>
          </a:p>
        </p:txBody>
      </p:sp>
      <p:sp>
        <p:nvSpPr>
          <p:cNvPr id="11" name="Rectangle 10"/>
          <p:cNvSpPr/>
          <p:nvPr/>
        </p:nvSpPr>
        <p:spPr bwMode="hidden">
          <a:xfrm>
            <a:off x="6126163" y="0"/>
            <a:ext cx="3017837" cy="3429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5394325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1B43E-7EFD-FC49-8203-0C37C621BF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8E6B5BD0-CC46-9847-923C-F09159A05C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2058003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AC806-7708-6C42-A901-982FA119C0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2AD84-CF88-0D49-A3D2-3A0C0E4D99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D173843-D3AA-304B-814B-E1BD643D9110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05904-A78D-A849-BDF4-066F77322CD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4745-EC1B-7A4A-AB4D-5069747492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0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199" y="2103439"/>
            <a:ext cx="3979863" cy="406876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06938" y="2103438"/>
            <a:ext cx="3979862" cy="406876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45371-B6F9-F541-89EE-24D897592CA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00E797-02B6-E947-B092-3A2A7D7B31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C0D8F9C-ECA5-5C48-BB03-D719ED371CE4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F2725-A676-8743-BF46-3F08A078CC2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34A415-CA1F-4D4D-8BC9-B7BC6C22349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26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199" y="2103438"/>
            <a:ext cx="3979863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64736F-99D3-5349-B4BB-3F5BE96B588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B0DF2-6839-894F-AB80-1783415845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3979863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5BEF2B-B778-F648-906D-FCF25EE822D2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3979863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6207B-6A7D-2040-B6A5-DBE499D3618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E1C42-1EB6-7749-8C34-66474D888A3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112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9"/>
            <a:ext cx="2560638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92475" y="2103439"/>
            <a:ext cx="2559050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126163" y="2103439"/>
            <a:ext cx="2560637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01178-C346-1B4F-8DFA-F5B5E0660B1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2BDAEB-2ADD-0740-9786-925EFCAE9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BBA471B-8B6C-2C4D-A9FD-ABED805E2FE7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6EDE-B17E-EF4E-B6A9-06B253F989A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8ED1183-5C98-FE45-A980-8AC09FAF00F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60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4704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712208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6839712" y="2103438"/>
            <a:ext cx="1847088" cy="4068762"/>
          </a:xfrm>
        </p:spPr>
        <p:txBody>
          <a:bodyPr/>
          <a:lstStyle>
            <a:lvl1pPr>
              <a:defRPr sz="1400"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AD9719-920C-B64C-90D2-E337E9E7C11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1031F-0711-BB48-A0C1-A8FC7EACD1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A86DADC-1E4D-0B4A-978D-A20076E27A6B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584B4-2983-EE44-8A3E-032BFC92A2A2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BA5C6B-3299-A14B-9098-327AA6F5A0D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4793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14884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84048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553212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7223760" y="2103438"/>
            <a:ext cx="1463040" cy="406876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B2DB5C5-A275-6447-991C-726CD70A52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1AC794-9B2F-3A48-8A39-51CD120524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BA33940-D382-444B-8FCE-5D192E55F2AB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68194-316E-8742-9B61-8850AFAA000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125A4F-D4A0-6F41-A69E-6E78D9D383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170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57200" y="2100263"/>
            <a:ext cx="2560320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480560"/>
            <a:ext cx="2560320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291840" y="2100263"/>
            <a:ext cx="2560320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291840" y="4480560"/>
            <a:ext cx="2560320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26480" y="2100263"/>
            <a:ext cx="2560320" cy="2197417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6126480" y="4480560"/>
            <a:ext cx="2560320" cy="169164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03D1A-AA63-224E-A7F2-44C5BFC3BB1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8A6BD1-F915-3341-A97B-D851E142A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56EB561-11D5-504E-9E61-994FBB00DDFD}"/>
              </a:ext>
            </a:extLst>
          </p:cNvPr>
          <p:cNvSpPr>
            <a:spLocks noGrp="1"/>
          </p:cNvSpPr>
          <p:nvPr>
            <p:ph type="subTitle" idx="24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39163-BF63-8043-BDC3-69A4BD59AB49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9C70-DF32-3742-83B3-B438CE86000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466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 Boxes for Icons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84704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712208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839712" y="3429000"/>
            <a:ext cx="1847088" cy="27432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000" b="1"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  <a:lvl6pPr>
              <a:spcAft>
                <a:spcPts val="300"/>
              </a:spcAft>
              <a:defRPr/>
            </a:lvl6pPr>
            <a:lvl7pPr>
              <a:spcAft>
                <a:spcPts val="300"/>
              </a:spcAft>
              <a:defRPr/>
            </a:lvl7pPr>
            <a:lvl8pPr>
              <a:spcAft>
                <a:spcPts val="300"/>
              </a:spcAft>
              <a:defRPr/>
            </a:lvl8pPr>
            <a:lvl9pPr>
              <a:spcAft>
                <a:spcPts val="3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B37F2-903B-D544-93F5-C52542E06C3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32D5F6-81AA-5549-8A1C-2D8FAF6CD5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245F15E-AE15-FB42-8437-8AFF26EC5782}"/>
              </a:ext>
            </a:extLst>
          </p:cNvPr>
          <p:cNvSpPr>
            <a:spLocks noGrp="1"/>
          </p:cNvSpPr>
          <p:nvPr>
            <p:ph type="subTitle" idx="23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9B81-901C-8F4B-877F-C34DF50BD9B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3CD5D-F863-924F-BC65-EAF3EA2BE2E5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704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Images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2103438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 noChangeAspect="1"/>
          </p:cNvSpPr>
          <p:nvPr>
            <p:ph type="pic" sz="quarter" idx="15"/>
          </p:nvPr>
        </p:nvSpPr>
        <p:spPr>
          <a:xfrm>
            <a:off x="2584704" y="2103438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84704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 noChangeAspect="1"/>
          </p:cNvSpPr>
          <p:nvPr>
            <p:ph type="pic" sz="quarter" idx="17"/>
          </p:nvPr>
        </p:nvSpPr>
        <p:spPr>
          <a:xfrm>
            <a:off x="4712208" y="2103438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4712208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9"/>
          <p:cNvSpPr>
            <a:spLocks noGrp="1" noChangeAspect="1"/>
          </p:cNvSpPr>
          <p:nvPr>
            <p:ph type="pic" sz="quarter" idx="19"/>
          </p:nvPr>
        </p:nvSpPr>
        <p:spPr>
          <a:xfrm>
            <a:off x="6839712" y="2103438"/>
            <a:ext cx="1325880" cy="132588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839712" y="3657600"/>
            <a:ext cx="1847088" cy="251460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 sz="1400" b="1"/>
            </a:lvl1pPr>
            <a:lvl2pPr>
              <a:spcAft>
                <a:spcPts val="300"/>
              </a:spcAft>
              <a:defRPr sz="1400"/>
            </a:lvl2pPr>
            <a:lvl3pPr>
              <a:spcAft>
                <a:spcPts val="300"/>
              </a:spcAft>
              <a:defRPr sz="1400"/>
            </a:lvl3pPr>
            <a:lvl4pPr>
              <a:spcAft>
                <a:spcPts val="300"/>
              </a:spcAft>
              <a:defRPr sz="1400"/>
            </a:lvl4pPr>
            <a:lvl5pPr>
              <a:spcAft>
                <a:spcPts val="300"/>
              </a:spcAft>
              <a:defRPr sz="1400"/>
            </a:lvl5pPr>
            <a:lvl6pPr>
              <a:spcAft>
                <a:spcPts val="300"/>
              </a:spcAft>
              <a:defRPr sz="1400"/>
            </a:lvl6pPr>
            <a:lvl7pPr>
              <a:spcAft>
                <a:spcPts val="300"/>
              </a:spcAft>
              <a:defRPr sz="1400"/>
            </a:lvl7pPr>
            <a:lvl8pPr>
              <a:spcAft>
                <a:spcPts val="300"/>
              </a:spcAft>
              <a:defRPr sz="1400"/>
            </a:lvl8pPr>
            <a:lvl9pPr>
              <a:spcAft>
                <a:spcPts val="300"/>
              </a:spcAft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022E1-5A19-8748-8180-279AACB6BB6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B72B8-5E0F-4546-998F-F53DD89088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27BC1F7-D69A-A447-85C4-1068CD752E04}"/>
              </a:ext>
            </a:extLst>
          </p:cNvPr>
          <p:cNvSpPr>
            <a:spLocks noGrp="1"/>
          </p:cNvSpPr>
          <p:nvPr>
            <p:ph type="subTitle" idx="2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0BDBE-F611-094E-BCB3-135A82FDBCC4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FE68A-41FD-4D4E-BFC8-F6045612973B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42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931920" y="1417320"/>
            <a:ext cx="4754880" cy="4754880"/>
          </a:xfrm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256F8-EAA0-F045-A569-920F86A13F1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DE7138-B57F-3D42-9940-0CF8948314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683001D-E2E2-4546-95A4-1E246D513FA2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457199" y="914401"/>
            <a:ext cx="8229602" cy="914399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2F380-0B14-BB49-A1D9-D641844339E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596D38-E2A0-9441-B5B3-5ECC9E89E7A7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7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Dark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hidden">
          <a:xfrm>
            <a:off x="0" y="0"/>
            <a:ext cx="6137910" cy="3429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/>
          </a:p>
        </p:txBody>
      </p:sp>
      <p:sp>
        <p:nvSpPr>
          <p:cNvPr id="10" name="Rectangle 9"/>
          <p:cNvSpPr/>
          <p:nvPr/>
        </p:nvSpPr>
        <p:spPr bwMode="hidden">
          <a:xfrm>
            <a:off x="-1" y="3429000"/>
            <a:ext cx="6126163" cy="1143000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>
              <a:solidFill>
                <a:schemeClr val="accent6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hidden">
          <a:xfrm>
            <a:off x="6126163" y="0"/>
            <a:ext cx="3017837" cy="3429000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5394325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2DF81D-CFC9-CA4F-9296-0DF32281B1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497379F1-1378-734E-BDE6-B683B0AF24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7269206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2103438"/>
            <a:ext cx="3017838" cy="4068762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377440"/>
            <a:ext cx="2423159" cy="1188720"/>
          </a:xfrm>
        </p:spPr>
        <p:txBody>
          <a:bodyPr tIns="0" bIns="0" anchor="t" anchorCtr="0"/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9600" b="1" spc="-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199" y="3566160"/>
            <a:ext cx="2423160" cy="246888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bg1"/>
                </a:solidFill>
              </a:defRPr>
            </a:lvl1pPr>
            <a:lvl2pPr marL="137160" indent="-13716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>
                <a:solidFill>
                  <a:schemeClr val="bg1"/>
                </a:solidFill>
              </a:defRPr>
            </a:lvl2pPr>
            <a:lvl3pPr marL="274320" indent="-13716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>
                <a:solidFill>
                  <a:schemeClr val="bg1"/>
                </a:solidFill>
              </a:defRPr>
            </a:lvl3pPr>
            <a:lvl4pPr marL="411480" indent="-13716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>
                <a:solidFill>
                  <a:schemeClr val="bg1"/>
                </a:solidFill>
              </a:defRPr>
            </a:lvl4pPr>
            <a:lvl5pPr marL="548640" indent="-13716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>
                <a:solidFill>
                  <a:schemeClr val="bg1"/>
                </a:solidFill>
              </a:defRPr>
            </a:lvl5pPr>
            <a:lvl6pPr marL="685800" indent="-137160">
              <a:spcBef>
                <a:spcPts val="0"/>
              </a:spcBef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6pPr>
            <a:lvl7pPr marL="822960" indent="-137160">
              <a:spcBef>
                <a:spcPts val="0"/>
              </a:spcBef>
              <a:buFont typeface="Arial" panose="020B0604020202020204" pitchFamily="34" charset="0"/>
              <a:buChar char="–"/>
              <a:defRPr sz="1400">
                <a:solidFill>
                  <a:schemeClr val="bg1"/>
                </a:solidFill>
              </a:defRPr>
            </a:lvl7pPr>
            <a:lvl8pPr marL="960120" indent="-137160">
              <a:spcBef>
                <a:spcPts val="0"/>
              </a:spcBef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8pPr>
            <a:lvl9pPr marL="1097280" indent="-137160">
              <a:spcBef>
                <a:spcPts val="0"/>
              </a:spcBef>
              <a:buFont typeface="Arial" panose="020B0604020202020204" pitchFamily="34" charset="0"/>
              <a:buChar char="–"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292475" y="2103438"/>
            <a:ext cx="5394326" cy="4068762"/>
          </a:xfrm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E2E86-965C-BE4A-BDD2-8C3B0C7986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37C0C6-32A8-B145-8318-F126C9BFE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65EF1-CEAF-F445-A59A-E5074B9510A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8188E-F619-9541-B095-3B24111E039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18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3611880"/>
            <a:ext cx="2560638" cy="2560319"/>
          </a:xfrm>
        </p:spPr>
        <p:txBody>
          <a:bodyPr/>
          <a:lstStyle>
            <a:lvl1pPr>
              <a:spcBef>
                <a:spcPts val="0"/>
              </a:spcBef>
              <a:spcAft>
                <a:spcPts val="450"/>
              </a:spcAft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103438"/>
            <a:ext cx="2560638" cy="1325562"/>
          </a:xfrm>
        </p:spPr>
        <p:txBody>
          <a:bodyPr anchor="ctr" anchorCtr="0"/>
          <a:lstStyle>
            <a:lvl1pPr>
              <a:lnSpc>
                <a:spcPct val="100000"/>
              </a:lnSpc>
              <a:defRPr sz="7200" b="0" spc="-75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3292475" y="2103438"/>
            <a:ext cx="2559050" cy="1325562"/>
          </a:xfrm>
        </p:spPr>
        <p:txBody>
          <a:bodyPr anchor="ctr" anchorCtr="0"/>
          <a:lstStyle>
            <a:lvl1pPr>
              <a:lnSpc>
                <a:spcPct val="100000"/>
              </a:lnSpc>
              <a:defRPr sz="7200" b="0" spc="-75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00%</a:t>
            </a:r>
            <a:endParaRPr lang="en-GB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126164" y="2103438"/>
            <a:ext cx="2560636" cy="1325562"/>
          </a:xfrm>
        </p:spPr>
        <p:txBody>
          <a:bodyPr anchor="ctr" anchorCtr="0"/>
          <a:lstStyle>
            <a:lvl1pPr>
              <a:lnSpc>
                <a:spcPct val="100000"/>
              </a:lnSpc>
              <a:defRPr sz="7200" b="0" spc="-7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00%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21E25-BA96-8149-8793-205BDC26358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04FBFED-85D0-8C43-84C6-BADD19241EDC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292475" y="3611881"/>
            <a:ext cx="2559050" cy="2560318"/>
          </a:xfrm>
        </p:spPr>
        <p:txBody>
          <a:bodyPr/>
          <a:lstStyle>
            <a:lvl1pPr>
              <a:spcBef>
                <a:spcPts val="0"/>
              </a:spcBef>
              <a:spcAft>
                <a:spcPts val="450"/>
              </a:spcAft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D43B0B-6C29-D449-BC95-219F98DA27E0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6123781" y="3611880"/>
            <a:ext cx="2563020" cy="2560319"/>
          </a:xfrm>
        </p:spPr>
        <p:txBody>
          <a:bodyPr/>
          <a:lstStyle>
            <a:lvl1pPr>
              <a:spcBef>
                <a:spcPts val="0"/>
              </a:spcBef>
              <a:spcAft>
                <a:spcPts val="450"/>
              </a:spcAft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9AFA9F-4562-9340-A58A-96B2F882CD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C449D-C44F-874F-BEBB-D3529ED953D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54D84-486B-6B4C-9864-432C3D64A88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6351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F45A2C-21CF-844D-BAA9-38BBD8E247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EEE54-2307-1445-A475-186DBC43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2F59F9-E044-8A4A-9E44-9E98CC8E6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B3BCF99-295D-734B-BDBC-CFE7785A8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7468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2560638" cy="40687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931920" y="1417320"/>
            <a:ext cx="4754880" cy="4754880"/>
          </a:xfrm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C41A2-4875-ED46-96B8-4D12CDE1C2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1371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5EDC8-F1E3-5646-A23B-62D0B12769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35A7F-8635-7F40-969D-17C2364064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36C41-8C50-E14D-9FE5-1A6C52F2E1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68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57200" y="2103438"/>
            <a:ext cx="8229600" cy="4068762"/>
          </a:xfrm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4206D9-EF8B-BF4E-A93C-BD9367336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4F0E37-3A0F-7442-B2AD-7E02C76812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D56E0-0DF8-BC46-A569-DF7EC0CC69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79FE9-3470-C744-9BB9-7C1EFCC5A0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2323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 Image Full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5715"/>
            <a:ext cx="9144000" cy="6858000"/>
          </a:xfrm>
          <a:solidFill>
            <a:schemeClr val="tx2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1143000"/>
            <a:ext cx="3657600" cy="4572000"/>
          </a:xfrm>
          <a:solidFill>
            <a:srgbClr val="E0301E"/>
          </a:solidFill>
        </p:spPr>
        <p:txBody>
          <a:bodyPr lIns="457200" tIns="1234440" rIns="228600" bIns="22860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None/>
              <a:defRPr sz="24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 b="0">
                <a:solidFill>
                  <a:schemeClr val="tx1"/>
                </a:solidFill>
                <a:latin typeface="+mn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791959B-69A1-6647-AB14-0868D57C6FD6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533146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CF9585-F32D-E84B-8536-FD4FCCCB37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5CCD74-BDA4-1646-A9A3-60DA104503D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39020-F092-F74E-B41D-C9CF20A272C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471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 Image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6858000"/>
          </a:xfrm>
          <a:solidFill>
            <a:schemeClr val="tx2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199" y="1828800"/>
            <a:ext cx="3979863" cy="4343400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1925CFE-E66A-DC40-89DE-F7CD8AA6FAEF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98418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13C8D8-3AE1-0A42-8230-4AC58FB7941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D384F-E810-5C45-A6F8-606915F5B15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B8E6B-82B3-0B4C-8B12-7B7DB33A6AC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301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6858000"/>
          </a:xfrm>
          <a:solidFill>
            <a:schemeClr val="bg2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199" y="1828800"/>
            <a:ext cx="3979863" cy="4343400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/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D39A0BA7-156B-554E-893F-D73B236384B7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98418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EC3F22-5110-934F-A693-4FB0DCEED7A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73336-0694-AD4A-8CA7-D3AD59B85E7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FB411F-65C2-2A4D-AAEA-287F16E4B96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2859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6949123" cy="406876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/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B6AD2-D7A1-494A-91CB-06E4CD0D7C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7FEF807-8FFE-6C4D-9977-9A3D7DF7064F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25850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DDFFFE-10BF-0B4D-9609-4CF0E16A39E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01807-8B18-D147-9BDD-014FF3C4594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1533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6949440" cy="406876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35C4B07A-5E48-B44C-A4D7-385A69048376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25850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8145B-C0B2-CC40-97BD-B9C3AB768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0894AF-C509-FC44-8B6B-59644BB1C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30EC5-5261-8B49-8263-B020146AD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23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All Grey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5394325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67EFBB-B928-AC40-8026-93C731DCE1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01168" y="5330952"/>
            <a:ext cx="1636776" cy="1351184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A0BB2B18-6E64-DC4A-839C-64D89383DBC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917376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 Red">
    <p:bg>
      <p:bgPr>
        <a:solidFill>
          <a:srgbClr val="E03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6949440" cy="406876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2A27A0C4-B307-C642-8F9D-16AD19D05502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25850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325046-8419-FB43-90EA-95DE9A77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AC0E5-98A8-AB43-861E-E25CC613E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240E5-7C2A-1341-BCEE-AB79C37A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994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 Rose">
    <p:bg>
      <p:bgPr>
        <a:solidFill>
          <a:srgbClr val="DB53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6949440" cy="406876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3D0588D7-718D-9446-BD8C-1ECC665E758F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25850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E4EB86-FBD5-694F-A5B6-4FFF6791E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93A89-EADB-194C-A5AD-FD96DDD83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56BCB-094A-6C47-B06F-E57CD8A00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6784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 Grey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103438"/>
            <a:ext cx="6949440" cy="406876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800"/>
              </a:spcAft>
              <a:defRPr sz="3200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50DD0DCA-5A03-9E45-B902-554BF1BE89DD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457200" y="1258508"/>
            <a:ext cx="731520" cy="570292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C4C777-E344-0D41-98D8-CB905132E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3037-6DB9-6C47-B301-E4DF01A36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50D68-C415-5C4D-8DEE-AAFDFECD2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2726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6200" y="2109471"/>
            <a:ext cx="3520440" cy="2651442"/>
          </a:xfrm>
        </p:spPr>
        <p:txBody>
          <a:bodyPr anchor="t" anchorCtr="0">
            <a:noAutofit/>
          </a:bodyPr>
          <a:lstStyle>
            <a:lvl1pPr>
              <a:lnSpc>
                <a:spcPct val="85000"/>
              </a:lnSpc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[Section header title]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1971A9E-1347-2E4A-8F01-32BA5D5488B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0"/>
            <a:ext cx="3429000" cy="6858000"/>
          </a:xfrm>
          <a:noFill/>
        </p:spPr>
        <p:txBody>
          <a:bodyPr anchor="ctr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 b="0">
                <a:solidFill>
                  <a:schemeClr val="bg1"/>
                </a:solidFill>
              </a:defRPr>
            </a:lvl1pPr>
            <a:lvl2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2pPr>
            <a:lvl3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3pPr>
            <a:lvl4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4pPr>
            <a:lvl5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5pPr>
            <a:lvl6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6pPr>
            <a:lvl7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7pPr>
            <a:lvl8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8pPr>
            <a:lvl9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75197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Red">
    <p:bg>
      <p:bgPr>
        <a:solidFill>
          <a:srgbClr val="E03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886200" y="2103438"/>
            <a:ext cx="3520440" cy="2651442"/>
          </a:xfrm>
        </p:spPr>
        <p:txBody>
          <a:bodyPr anchor="t" anchorCtr="0">
            <a:noAutofit/>
          </a:bodyPr>
          <a:lstStyle>
            <a:lvl1pPr>
              <a:lnSpc>
                <a:spcPct val="85000"/>
              </a:lnSpc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[Section header title]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9EE0CDA-9940-814C-989A-562239DC07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0"/>
            <a:ext cx="3429000" cy="6858000"/>
          </a:xfrm>
          <a:noFill/>
        </p:spPr>
        <p:txBody>
          <a:bodyPr anchor="ctr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 b="0">
                <a:solidFill>
                  <a:schemeClr val="bg1"/>
                </a:solidFill>
              </a:defRPr>
            </a:lvl1pPr>
            <a:lvl2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2pPr>
            <a:lvl3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3pPr>
            <a:lvl4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4pPr>
            <a:lvl5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5pPr>
            <a:lvl6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6pPr>
            <a:lvl7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7pPr>
            <a:lvl8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8pPr>
            <a:lvl9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99252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Rose">
    <p:bg>
      <p:bgPr>
        <a:solidFill>
          <a:srgbClr val="DB53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886200" y="2103438"/>
            <a:ext cx="3520440" cy="2651442"/>
          </a:xfrm>
        </p:spPr>
        <p:txBody>
          <a:bodyPr anchor="t" anchorCtr="0">
            <a:noAutofit/>
          </a:bodyPr>
          <a:lstStyle>
            <a:lvl1pPr>
              <a:lnSpc>
                <a:spcPct val="85000"/>
              </a:lnSpc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[Section header title]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014AAE4-851E-7343-BF86-0AD302DD136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0"/>
            <a:ext cx="3429000" cy="6858000"/>
          </a:xfrm>
          <a:noFill/>
        </p:spPr>
        <p:txBody>
          <a:bodyPr anchor="ctr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 b="0">
                <a:solidFill>
                  <a:schemeClr val="bg1"/>
                </a:solidFill>
              </a:defRPr>
            </a:lvl1pPr>
            <a:lvl2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2pPr>
            <a:lvl3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3pPr>
            <a:lvl4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4pPr>
            <a:lvl5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5pPr>
            <a:lvl6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6pPr>
            <a:lvl7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7pPr>
            <a:lvl8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8pPr>
            <a:lvl9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2854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y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886200" y="2103438"/>
            <a:ext cx="3520440" cy="2651442"/>
          </a:xfrm>
        </p:spPr>
        <p:txBody>
          <a:bodyPr anchor="t" anchorCtr="0">
            <a:noAutofit/>
          </a:bodyPr>
          <a:lstStyle>
            <a:lvl1pPr>
              <a:lnSpc>
                <a:spcPct val="85000"/>
              </a:lnSpc>
              <a:defRPr sz="36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[Section header title]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AE3BEC2-DF76-B248-B5E5-466B2244811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0"/>
            <a:ext cx="3429000" cy="6858000"/>
          </a:xfrm>
          <a:noFill/>
        </p:spPr>
        <p:txBody>
          <a:bodyPr anchor="ctr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 b="0">
                <a:solidFill>
                  <a:schemeClr val="bg1"/>
                </a:solidFill>
              </a:defRPr>
            </a:lvl1pPr>
            <a:lvl2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2pPr>
            <a:lvl3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3pPr>
            <a:lvl4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4pPr>
            <a:lvl5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5pPr>
            <a:lvl6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6pPr>
            <a:lvl7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7pPr>
            <a:lvl8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8pPr>
            <a:lvl9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450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10266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range Manual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B17765-32A3-D546-BB25-D075B9BC63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097280" cy="1646238"/>
          </a:xfrm>
        </p:spPr>
        <p:txBody>
          <a:bodyPr tIns="0" anchor="b" anchorCtr="0">
            <a:noAutofit/>
          </a:bodyPr>
          <a:lstStyle>
            <a:lvl1pPr>
              <a:lnSpc>
                <a:spcPct val="80000"/>
              </a:lnSpc>
              <a:defRPr sz="11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58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Red Manual">
    <p:bg>
      <p:bgPr>
        <a:solidFill>
          <a:srgbClr val="E03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D9E7343-3AB1-C243-B29E-A7605E899A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097280" cy="1646238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11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9264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Rose Manual">
    <p:bg>
      <p:bgPr>
        <a:solidFill>
          <a:srgbClr val="DB53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19FE69D-6E6B-1A41-A9CD-4FC4DE8E04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097280" cy="1646238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11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71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All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201"/>
            <a:ext cx="5394325" cy="2514599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644956-77CE-C94F-9DC1-ACB7D92E8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01168" y="5330952"/>
            <a:ext cx="1636776" cy="1351185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DD7EA9A-767F-4546-A458-D2C3C7EDBD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4904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649151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y Manual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3AC8048-E9B9-2540-84CB-38BF619FF2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097280" cy="1646238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11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4447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750E3-3DF6-B94E-959B-C6E962A30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C116CF-C359-0344-A999-AE9F54D6B3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47B4D4-96E2-D24C-938C-B6532DBE790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A1E34A-46F7-E040-A486-80963A7CF41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5883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9B7AB-8379-3341-BEF5-2E85A7299A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C3550-A388-A641-B511-192EE5C45CF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6DC0B3-5960-C947-A9E7-20754C9117B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57971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hidden">
          <a:xfrm>
            <a:off x="0" y="4940854"/>
            <a:ext cx="9144000" cy="1917146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199" y="457200"/>
            <a:ext cx="3980259" cy="2514600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5212080"/>
            <a:ext cx="8229600" cy="13716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[Legal]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A53FBC-337E-0D4B-8811-6E0EEC0A9293}"/>
              </a:ext>
            </a:extLst>
          </p:cNvPr>
          <p:cNvSpPr txBox="1"/>
          <p:nvPr userDrawn="1"/>
        </p:nvSpPr>
        <p:spPr>
          <a:xfrm>
            <a:off x="457199" y="4389120"/>
            <a:ext cx="3980259" cy="3657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ct val="100000"/>
              <a:buFont typeface="Arial"/>
              <a:buNone/>
            </a:pPr>
            <a:r>
              <a:rPr lang="en-US" sz="1000" dirty="0" err="1">
                <a:solidFill>
                  <a:schemeClr val="bg1"/>
                </a:solidFill>
              </a:rPr>
              <a:t>pwc.com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499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hidden">
          <a:xfrm>
            <a:off x="0" y="5486400"/>
            <a:ext cx="9144000" cy="1371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57199"/>
            <a:ext cx="3980258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5212080"/>
            <a:ext cx="8229600" cy="13716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[Legal]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40005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27065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4572000" y="0"/>
            <a:ext cx="4572000" cy="4575812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 bwMode="hidden">
          <a:xfrm>
            <a:off x="0" y="0"/>
            <a:ext cx="4572000" cy="4575812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/>
        </p:nvSpPr>
        <p:spPr bwMode="hidden">
          <a:xfrm>
            <a:off x="0" y="4575812"/>
            <a:ext cx="4572000" cy="2282188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199" y="457199"/>
            <a:ext cx="3979863" cy="251460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9BFEA4-1A04-C344-804A-E610366F99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276465" y="5330952"/>
            <a:ext cx="1636776" cy="1348669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EEA27FE9-F414-894E-B7EC-3BB5FD3CBF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5029200"/>
            <a:ext cx="3980260" cy="59436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74648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0" y="1904"/>
            <a:ext cx="9144000" cy="6856095"/>
          </a:xfrm>
          <a:solidFill>
            <a:srgbClr val="DEDEDE"/>
          </a:solidFill>
        </p:spPr>
        <p:txBody>
          <a:bodyPr tIns="9144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10FF91-C8FA-CF4B-871E-72038E359F2E}"/>
              </a:ext>
            </a:extLst>
          </p:cNvPr>
          <p:cNvGrpSpPr/>
          <p:nvPr userDrawn="1"/>
        </p:nvGrpSpPr>
        <p:grpSpPr>
          <a:xfrm>
            <a:off x="0" y="1905"/>
            <a:ext cx="9144000" cy="6858000"/>
            <a:chOff x="0" y="0"/>
            <a:chExt cx="9144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D8A7A6-3358-8147-B9C3-36FCCB8B8788}"/>
                </a:ext>
              </a:extLst>
            </p:cNvPr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0B9E971D-CF4F-9444-88A4-D31733A7628A}"/>
                  </a:ext>
                </a:extLst>
              </p:cNvPr>
              <p:cNvSpPr>
                <a:spLocks noChangeAspect="1"/>
              </p:cNvSpPr>
              <p:nvPr userDrawn="1"/>
            </p:nvSpPr>
            <p:spPr bwMode="hidden">
              <a:xfrm>
                <a:off x="1" y="3615583"/>
                <a:ext cx="6781800" cy="780008"/>
              </a:xfrm>
              <a:custGeom>
                <a:avLst/>
                <a:gdLst>
                  <a:gd name="T0" fmla="*/ 0 w 7908"/>
                  <a:gd name="T1" fmla="*/ 0 h 1632"/>
                  <a:gd name="T2" fmla="*/ 0 w 7908"/>
                  <a:gd name="T3" fmla="*/ 0 h 1632"/>
                  <a:gd name="T4" fmla="*/ 7908 w 7908"/>
                  <a:gd name="T5" fmla="*/ 0 h 1632"/>
                  <a:gd name="T6" fmla="*/ 7908 w 7908"/>
                  <a:gd name="T7" fmla="*/ 1632 h 1632"/>
                  <a:gd name="T8" fmla="*/ 0 w 7908"/>
                  <a:gd name="T9" fmla="*/ 1632 h 1632"/>
                  <a:gd name="T10" fmla="*/ 0 w 7908"/>
                  <a:gd name="T11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08" h="1632">
                    <a:moveTo>
                      <a:pt x="0" y="0"/>
                    </a:moveTo>
                    <a:lnTo>
                      <a:pt x="0" y="0"/>
                    </a:lnTo>
                    <a:lnTo>
                      <a:pt x="7908" y="0"/>
                    </a:lnTo>
                    <a:lnTo>
                      <a:pt x="7908" y="1632"/>
                    </a:lnTo>
                    <a:lnTo>
                      <a:pt x="0" y="16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4A0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5">
                <a:extLst>
                  <a:ext uri="{FF2B5EF4-FFF2-40B4-BE49-F238E27FC236}">
                    <a16:creationId xmlns:a16="http://schemas.microsoft.com/office/drawing/2014/main" id="{BA61B3DA-E40D-A541-B353-F33FFC991833}"/>
                  </a:ext>
                </a:extLst>
              </p:cNvPr>
              <p:cNvSpPr>
                <a:spLocks noChangeAspect="1"/>
              </p:cNvSpPr>
              <p:nvPr userDrawn="1"/>
            </p:nvSpPr>
            <p:spPr bwMode="white">
              <a:xfrm>
                <a:off x="0" y="0"/>
                <a:ext cx="9144000" cy="6858000"/>
              </a:xfrm>
              <a:custGeom>
                <a:avLst/>
                <a:gdLst>
                  <a:gd name="T0" fmla="*/ 14239 w 19200"/>
                  <a:gd name="T1" fmla="*/ 0 h 14399"/>
                  <a:gd name="T2" fmla="*/ 14239 w 19200"/>
                  <a:gd name="T3" fmla="*/ 0 h 14399"/>
                  <a:gd name="T4" fmla="*/ 14239 w 19200"/>
                  <a:gd name="T5" fmla="*/ 6948 h 14399"/>
                  <a:gd name="T6" fmla="*/ 0 w 19200"/>
                  <a:gd name="T7" fmla="*/ 6948 h 14399"/>
                  <a:gd name="T8" fmla="*/ 0 w 19200"/>
                  <a:gd name="T9" fmla="*/ 7591 h 14399"/>
                  <a:gd name="T10" fmla="*/ 14239 w 19200"/>
                  <a:gd name="T11" fmla="*/ 7591 h 14399"/>
                  <a:gd name="T12" fmla="*/ 14239 w 19200"/>
                  <a:gd name="T13" fmla="*/ 9227 h 14399"/>
                  <a:gd name="T14" fmla="*/ 0 w 19200"/>
                  <a:gd name="T15" fmla="*/ 9227 h 14399"/>
                  <a:gd name="T16" fmla="*/ 0 w 19200"/>
                  <a:gd name="T17" fmla="*/ 9869 h 14399"/>
                  <a:gd name="T18" fmla="*/ 14239 w 19200"/>
                  <a:gd name="T19" fmla="*/ 9869 h 14399"/>
                  <a:gd name="T20" fmla="*/ 14239 w 19200"/>
                  <a:gd name="T21" fmla="*/ 14399 h 14399"/>
                  <a:gd name="T22" fmla="*/ 14881 w 19200"/>
                  <a:gd name="T23" fmla="*/ 14399 h 14399"/>
                  <a:gd name="T24" fmla="*/ 14881 w 19200"/>
                  <a:gd name="T25" fmla="*/ 9869 h 14399"/>
                  <a:gd name="T26" fmla="*/ 19200 w 19200"/>
                  <a:gd name="T27" fmla="*/ 9869 h 14399"/>
                  <a:gd name="T28" fmla="*/ 19200 w 19200"/>
                  <a:gd name="T29" fmla="*/ 9227 h 14399"/>
                  <a:gd name="T30" fmla="*/ 14881 w 19200"/>
                  <a:gd name="T31" fmla="*/ 9227 h 14399"/>
                  <a:gd name="T32" fmla="*/ 14881 w 19200"/>
                  <a:gd name="T33" fmla="*/ 7591 h 14399"/>
                  <a:gd name="T34" fmla="*/ 19200 w 19200"/>
                  <a:gd name="T35" fmla="*/ 7591 h 14399"/>
                  <a:gd name="T36" fmla="*/ 19200 w 19200"/>
                  <a:gd name="T37" fmla="*/ 6948 h 14399"/>
                  <a:gd name="T38" fmla="*/ 14881 w 19200"/>
                  <a:gd name="T39" fmla="*/ 6948 h 14399"/>
                  <a:gd name="T40" fmla="*/ 14881 w 19200"/>
                  <a:gd name="T41" fmla="*/ 0 h 14399"/>
                  <a:gd name="T42" fmla="*/ 14239 w 19200"/>
                  <a:gd name="T43" fmla="*/ 0 h 1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200" h="14399">
                    <a:moveTo>
                      <a:pt x="14239" y="0"/>
                    </a:moveTo>
                    <a:lnTo>
                      <a:pt x="14239" y="0"/>
                    </a:lnTo>
                    <a:lnTo>
                      <a:pt x="14239" y="6948"/>
                    </a:lnTo>
                    <a:lnTo>
                      <a:pt x="0" y="6948"/>
                    </a:lnTo>
                    <a:lnTo>
                      <a:pt x="0" y="7591"/>
                    </a:lnTo>
                    <a:lnTo>
                      <a:pt x="14239" y="7591"/>
                    </a:lnTo>
                    <a:lnTo>
                      <a:pt x="14239" y="9227"/>
                    </a:lnTo>
                    <a:lnTo>
                      <a:pt x="0" y="9227"/>
                    </a:lnTo>
                    <a:lnTo>
                      <a:pt x="0" y="9869"/>
                    </a:lnTo>
                    <a:lnTo>
                      <a:pt x="14239" y="9869"/>
                    </a:lnTo>
                    <a:lnTo>
                      <a:pt x="14239" y="14399"/>
                    </a:lnTo>
                    <a:lnTo>
                      <a:pt x="14881" y="14399"/>
                    </a:lnTo>
                    <a:lnTo>
                      <a:pt x="14881" y="9869"/>
                    </a:lnTo>
                    <a:lnTo>
                      <a:pt x="19200" y="9869"/>
                    </a:lnTo>
                    <a:lnTo>
                      <a:pt x="19200" y="9227"/>
                    </a:lnTo>
                    <a:lnTo>
                      <a:pt x="14881" y="9227"/>
                    </a:lnTo>
                    <a:lnTo>
                      <a:pt x="14881" y="7591"/>
                    </a:lnTo>
                    <a:lnTo>
                      <a:pt x="19200" y="7591"/>
                    </a:lnTo>
                    <a:lnTo>
                      <a:pt x="19200" y="6948"/>
                    </a:lnTo>
                    <a:lnTo>
                      <a:pt x="14881" y="6948"/>
                    </a:lnTo>
                    <a:lnTo>
                      <a:pt x="14881" y="0"/>
                    </a:lnTo>
                    <a:lnTo>
                      <a:pt x="142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4CB9986-1ACD-0B43-B740-4EC36B89E1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2"/>
              <a:ext cx="1636776" cy="135118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57200" y="457200"/>
            <a:ext cx="5394326" cy="1646238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96181BD-39A5-B344-AF19-897BE836FC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10833"/>
            <a:ext cx="3980260" cy="59436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129189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 2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0" y="0"/>
            <a:ext cx="9144000" cy="6858000"/>
          </a:xfrm>
          <a:solidFill>
            <a:srgbClr val="DEDEDE"/>
          </a:solidFill>
        </p:spPr>
        <p:txBody>
          <a:bodyPr tIns="9144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DFAC344-78DC-9D4C-AB54-6EC8ADEE8C34}"/>
              </a:ext>
            </a:extLst>
          </p:cNvPr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BFFF2DD-324A-4741-B09D-D8BFF0170B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201168" y="5330952"/>
              <a:ext cx="1636776" cy="1351185"/>
            </a:xfrm>
            <a:prstGeom prst="rect">
              <a:avLst/>
            </a:prstGeom>
          </p:spPr>
        </p:pic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F22E495C-7B1E-7A4E-B8B2-8EA939609B89}"/>
                </a:ext>
              </a:extLst>
            </p:cNvPr>
            <p:cNvSpPr>
              <a:spLocks noChangeAspect="1"/>
            </p:cNvSpPr>
            <p:nvPr userDrawn="1"/>
          </p:nvSpPr>
          <p:spPr bwMode="white">
            <a:xfrm>
              <a:off x="0" y="0"/>
              <a:ext cx="9144000" cy="6858000"/>
            </a:xfrm>
            <a:custGeom>
              <a:avLst/>
              <a:gdLst>
                <a:gd name="T0" fmla="*/ 14239 w 19200"/>
                <a:gd name="T1" fmla="*/ 0 h 14399"/>
                <a:gd name="T2" fmla="*/ 14239 w 19200"/>
                <a:gd name="T3" fmla="*/ 0 h 14399"/>
                <a:gd name="T4" fmla="*/ 14239 w 19200"/>
                <a:gd name="T5" fmla="*/ 6948 h 14399"/>
                <a:gd name="T6" fmla="*/ 0 w 19200"/>
                <a:gd name="T7" fmla="*/ 6948 h 14399"/>
                <a:gd name="T8" fmla="*/ 0 w 19200"/>
                <a:gd name="T9" fmla="*/ 7591 h 14399"/>
                <a:gd name="T10" fmla="*/ 14239 w 19200"/>
                <a:gd name="T11" fmla="*/ 7591 h 14399"/>
                <a:gd name="T12" fmla="*/ 14239 w 19200"/>
                <a:gd name="T13" fmla="*/ 9227 h 14399"/>
                <a:gd name="T14" fmla="*/ 0 w 19200"/>
                <a:gd name="T15" fmla="*/ 9227 h 14399"/>
                <a:gd name="T16" fmla="*/ 0 w 19200"/>
                <a:gd name="T17" fmla="*/ 9869 h 14399"/>
                <a:gd name="T18" fmla="*/ 14239 w 19200"/>
                <a:gd name="T19" fmla="*/ 9869 h 14399"/>
                <a:gd name="T20" fmla="*/ 14239 w 19200"/>
                <a:gd name="T21" fmla="*/ 14399 h 14399"/>
                <a:gd name="T22" fmla="*/ 14881 w 19200"/>
                <a:gd name="T23" fmla="*/ 14399 h 14399"/>
                <a:gd name="T24" fmla="*/ 14881 w 19200"/>
                <a:gd name="T25" fmla="*/ 9869 h 14399"/>
                <a:gd name="T26" fmla="*/ 19200 w 19200"/>
                <a:gd name="T27" fmla="*/ 9869 h 14399"/>
                <a:gd name="T28" fmla="*/ 19200 w 19200"/>
                <a:gd name="T29" fmla="*/ 9227 h 14399"/>
                <a:gd name="T30" fmla="*/ 14881 w 19200"/>
                <a:gd name="T31" fmla="*/ 9227 h 14399"/>
                <a:gd name="T32" fmla="*/ 14881 w 19200"/>
                <a:gd name="T33" fmla="*/ 7591 h 14399"/>
                <a:gd name="T34" fmla="*/ 19200 w 19200"/>
                <a:gd name="T35" fmla="*/ 7591 h 14399"/>
                <a:gd name="T36" fmla="*/ 19200 w 19200"/>
                <a:gd name="T37" fmla="*/ 6948 h 14399"/>
                <a:gd name="T38" fmla="*/ 14881 w 19200"/>
                <a:gd name="T39" fmla="*/ 6948 h 14399"/>
                <a:gd name="T40" fmla="*/ 14881 w 19200"/>
                <a:gd name="T41" fmla="*/ 0 h 14399"/>
                <a:gd name="T42" fmla="*/ 14239 w 19200"/>
                <a:gd name="T43" fmla="*/ 0 h 14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00" h="14399">
                  <a:moveTo>
                    <a:pt x="14239" y="0"/>
                  </a:moveTo>
                  <a:lnTo>
                    <a:pt x="14239" y="0"/>
                  </a:lnTo>
                  <a:lnTo>
                    <a:pt x="14239" y="6948"/>
                  </a:lnTo>
                  <a:lnTo>
                    <a:pt x="0" y="6948"/>
                  </a:lnTo>
                  <a:lnTo>
                    <a:pt x="0" y="7591"/>
                  </a:lnTo>
                  <a:lnTo>
                    <a:pt x="14239" y="7591"/>
                  </a:lnTo>
                  <a:lnTo>
                    <a:pt x="14239" y="9227"/>
                  </a:lnTo>
                  <a:lnTo>
                    <a:pt x="0" y="9227"/>
                  </a:lnTo>
                  <a:lnTo>
                    <a:pt x="0" y="9869"/>
                  </a:lnTo>
                  <a:lnTo>
                    <a:pt x="14239" y="9869"/>
                  </a:lnTo>
                  <a:lnTo>
                    <a:pt x="14239" y="14399"/>
                  </a:lnTo>
                  <a:lnTo>
                    <a:pt x="14881" y="14399"/>
                  </a:lnTo>
                  <a:lnTo>
                    <a:pt x="14881" y="9869"/>
                  </a:lnTo>
                  <a:lnTo>
                    <a:pt x="19200" y="9869"/>
                  </a:lnTo>
                  <a:lnTo>
                    <a:pt x="19200" y="9227"/>
                  </a:lnTo>
                  <a:lnTo>
                    <a:pt x="14881" y="9227"/>
                  </a:lnTo>
                  <a:lnTo>
                    <a:pt x="14881" y="7591"/>
                  </a:lnTo>
                  <a:lnTo>
                    <a:pt x="19200" y="7591"/>
                  </a:lnTo>
                  <a:lnTo>
                    <a:pt x="19200" y="6948"/>
                  </a:lnTo>
                  <a:lnTo>
                    <a:pt x="14881" y="6948"/>
                  </a:lnTo>
                  <a:lnTo>
                    <a:pt x="14881" y="0"/>
                  </a:lnTo>
                  <a:lnTo>
                    <a:pt x="1423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57200" y="457200"/>
            <a:ext cx="5394326" cy="1646238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7F3AFDA-915F-FC42-B1AF-CA32876624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3712464"/>
            <a:ext cx="3980260" cy="594360"/>
          </a:xfrm>
        </p:spPr>
        <p:txBody>
          <a:bodyPr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280371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03120"/>
            <a:ext cx="8229600" cy="4069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6640" y="6492240"/>
            <a:ext cx="1280160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7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5294" y="6492240"/>
            <a:ext cx="3981767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</a:rPr>
              <a:t>PwC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58F98-AF1E-C648-AE74-B11A94583D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06640" y="6355080"/>
            <a:ext cx="1280160" cy="1371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5295" y="6355080"/>
            <a:ext cx="3981768" cy="1371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7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111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3" r:id="rId19"/>
    <p:sldLayoutId id="2147483744" r:id="rId20"/>
    <p:sldLayoutId id="2147483745" r:id="rId21"/>
    <p:sldLayoutId id="2147483746" r:id="rId22"/>
    <p:sldLayoutId id="2147483747" r:id="rId23"/>
    <p:sldLayoutId id="2147483748" r:id="rId24"/>
    <p:sldLayoutId id="2147483749" r:id="rId25"/>
    <p:sldLayoutId id="2147483750" r:id="rId26"/>
    <p:sldLayoutId id="2147483751" r:id="rId27"/>
    <p:sldLayoutId id="2147483752" r:id="rId28"/>
    <p:sldLayoutId id="2147483753" r:id="rId29"/>
    <p:sldLayoutId id="2147483755" r:id="rId30"/>
    <p:sldLayoutId id="2147483756" r:id="rId31"/>
    <p:sldLayoutId id="2147483757" r:id="rId32"/>
    <p:sldLayoutId id="2147483758" r:id="rId33"/>
    <p:sldLayoutId id="2147483759" r:id="rId34"/>
    <p:sldLayoutId id="2147483760" r:id="rId35"/>
    <p:sldLayoutId id="2147483761" r:id="rId36"/>
    <p:sldLayoutId id="2147483762" r:id="rId37"/>
    <p:sldLayoutId id="2147483763" r:id="rId38"/>
    <p:sldLayoutId id="2147483764" r:id="rId39"/>
    <p:sldLayoutId id="2147483765" r:id="rId40"/>
    <p:sldLayoutId id="2147483766" r:id="rId41"/>
    <p:sldLayoutId id="2147483767" r:id="rId42"/>
    <p:sldLayoutId id="2147483768" r:id="rId43"/>
    <p:sldLayoutId id="2147483769" r:id="rId44"/>
    <p:sldLayoutId id="2147483770" r:id="rId45"/>
    <p:sldLayoutId id="2147483771" r:id="rId46"/>
    <p:sldLayoutId id="2147483772" r:id="rId47"/>
    <p:sldLayoutId id="2147483773" r:id="rId48"/>
    <p:sldLayoutId id="2147483774" r:id="rId49"/>
    <p:sldLayoutId id="2147483775" r:id="rId50"/>
    <p:sldLayoutId id="2147483776" r:id="rId51"/>
    <p:sldLayoutId id="2147483777" r:id="rId52"/>
    <p:sldLayoutId id="2147483778" r:id="rId53"/>
    <p:sldLayoutId id="2147483779" r:id="rId54"/>
    <p:sldLayoutId id="2147483780" r:id="rId55"/>
    <p:sldLayoutId id="2147483781" r:id="rId56"/>
    <p:sldLayoutId id="2147483782" r:id="rId57"/>
    <p:sldLayoutId id="2147483783" r:id="rId58"/>
    <p:sldLayoutId id="2147483784" r:id="rId59"/>
    <p:sldLayoutId id="2147483785" r:id="rId60"/>
    <p:sldLayoutId id="2147483786" r:id="rId61"/>
    <p:sldLayoutId id="2147483787" r:id="rId62"/>
    <p:sldLayoutId id="2147483788" r:id="rId63"/>
    <p:sldLayoutId id="2147483789" r:id="rId64"/>
  </p:sldLayoutIdLst>
  <p:hf hd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440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280160" indent="-18288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2880" userDrawn="1">
          <p15:clr>
            <a:srgbClr val="F26B43"/>
          </p15:clr>
        </p15:guide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pos="2965" userDrawn="1">
          <p15:clr>
            <a:srgbClr val="F26B43"/>
          </p15:clr>
        </p15:guide>
        <p15:guide id="4" pos="2795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  <p15:guide id="6" pos="2074" userDrawn="1">
          <p15:clr>
            <a:srgbClr val="F26B43"/>
          </p15:clr>
        </p15:guide>
        <p15:guide id="7" pos="1901" userDrawn="1">
          <p15:clr>
            <a:srgbClr val="F26B43"/>
          </p15:clr>
        </p15:guide>
        <p15:guide id="8" pos="3686" userDrawn="1">
          <p15:clr>
            <a:srgbClr val="F26B43"/>
          </p15:clr>
        </p15:guide>
        <p15:guide id="9" pos="3859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  <p15:guide id="11" orient="horz" pos="1325" userDrawn="1">
          <p15:clr>
            <a:srgbClr val="F26B43"/>
          </p15:clr>
        </p15:guide>
        <p15:guide id="12" orient="horz" pos="1152" userDrawn="1">
          <p15:clr>
            <a:srgbClr val="F26B43"/>
          </p15:clr>
        </p15:guide>
        <p15:guide id="1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b.com/PwCUruguay" TargetMode="External"/><Relationship Id="rId2" Type="http://schemas.openxmlformats.org/officeDocument/2006/relationships/hyperlink" Target="https://www.linkedin.com/company/pwc-uruguay/?viewAsMember=true" TargetMode="External"/><Relationship Id="rId1" Type="http://schemas.openxmlformats.org/officeDocument/2006/relationships/slideLayout" Target="../slideLayouts/slideLayout64.xml"/><Relationship Id="rId5" Type="http://schemas.openxmlformats.org/officeDocument/2006/relationships/hyperlink" Target="https://uy.linkedin.com/groups/PwC-Uruguay-8251262" TargetMode="External"/><Relationship Id="rId4" Type="http://schemas.openxmlformats.org/officeDocument/2006/relationships/hyperlink" Target="http://www.twitter.com/PwC_Urugua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073BF22-20B9-784B-B9B2-DB3E3FACCC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1"/>
            <a:ext cx="5770984" cy="2743200"/>
          </a:xfrm>
        </p:spPr>
        <p:txBody>
          <a:bodyPr>
            <a:normAutofit/>
          </a:bodyPr>
          <a:lstStyle/>
          <a:p>
            <a:r>
              <a:rPr lang="en-GB" sz="4000" dirty="0" err="1"/>
              <a:t>Actualidad</a:t>
            </a:r>
            <a:r>
              <a:rPr lang="en-GB" sz="4000" dirty="0"/>
              <a:t> de los </a:t>
            </a:r>
            <a:br>
              <a:rPr lang="en-GB" sz="4000" dirty="0"/>
            </a:br>
            <a:r>
              <a:rPr lang="en-GB" sz="4000" dirty="0" err="1"/>
              <a:t>Precios</a:t>
            </a:r>
            <a:r>
              <a:rPr lang="en-GB" sz="4000" dirty="0"/>
              <a:t> de </a:t>
            </a:r>
            <a:r>
              <a:rPr lang="en-GB" sz="4000" dirty="0" err="1"/>
              <a:t>Transferencia</a:t>
            </a:r>
            <a:r>
              <a:rPr lang="en-GB" sz="4000" dirty="0"/>
              <a:t> </a:t>
            </a:r>
            <a:r>
              <a:rPr lang="en-GB" sz="4000" dirty="0" err="1"/>
              <a:t>en</a:t>
            </a:r>
            <a:r>
              <a:rPr lang="en-GB" sz="4000" dirty="0"/>
              <a:t> Uruguay: </a:t>
            </a:r>
            <a:br>
              <a:rPr lang="en-GB" dirty="0"/>
            </a:br>
            <a:br>
              <a:rPr lang="en-GB" dirty="0"/>
            </a:br>
            <a:r>
              <a:rPr lang="en-GB" sz="3100" dirty="0"/>
              <a:t>El control </a:t>
            </a:r>
            <a:r>
              <a:rPr lang="en-GB" sz="3100" dirty="0" err="1"/>
              <a:t>jurisdiccional</a:t>
            </a:r>
            <a:endParaRPr lang="en-GB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42752"/>
            <a:ext cx="3980260" cy="594360"/>
          </a:xfrm>
        </p:spPr>
        <p:txBody>
          <a:bodyPr/>
          <a:lstStyle/>
          <a:p>
            <a:r>
              <a:rPr lang="en-GB" dirty="0" err="1"/>
              <a:t>Febrero</a:t>
            </a:r>
            <a:r>
              <a:rPr lang="en-GB" dirty="0"/>
              <a:t> 2020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C2EA28-B47B-464E-B48E-D60EE7B1FA81}"/>
              </a:ext>
            </a:extLst>
          </p:cNvPr>
          <p:cNvGrpSpPr/>
          <p:nvPr/>
        </p:nvGrpSpPr>
        <p:grpSpPr>
          <a:xfrm>
            <a:off x="-6350" y="0"/>
            <a:ext cx="9150350" cy="6862763"/>
            <a:chOff x="-6350" y="0"/>
            <a:chExt cx="9150350" cy="686276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513C9AA4-DC38-694E-85D9-2E42A5A79475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6350" y="0"/>
              <a:ext cx="9150350" cy="6862763"/>
            </a:xfrm>
            <a:custGeom>
              <a:avLst/>
              <a:gdLst>
                <a:gd name="T0" fmla="*/ 14239 w 19200"/>
                <a:gd name="T1" fmla="*/ 0 h 14399"/>
                <a:gd name="T2" fmla="*/ 14239 w 19200"/>
                <a:gd name="T3" fmla="*/ 0 h 14399"/>
                <a:gd name="T4" fmla="*/ 14239 w 19200"/>
                <a:gd name="T5" fmla="*/ 9227 h 14399"/>
                <a:gd name="T6" fmla="*/ 0 w 19200"/>
                <a:gd name="T7" fmla="*/ 9227 h 14399"/>
                <a:gd name="T8" fmla="*/ 0 w 19200"/>
                <a:gd name="T9" fmla="*/ 9869 h 14399"/>
                <a:gd name="T10" fmla="*/ 14239 w 19200"/>
                <a:gd name="T11" fmla="*/ 9869 h 14399"/>
                <a:gd name="T12" fmla="*/ 14239 w 19200"/>
                <a:gd name="T13" fmla="*/ 14399 h 14399"/>
                <a:gd name="T14" fmla="*/ 14881 w 19200"/>
                <a:gd name="T15" fmla="*/ 14399 h 14399"/>
                <a:gd name="T16" fmla="*/ 14881 w 19200"/>
                <a:gd name="T17" fmla="*/ 9869 h 14399"/>
                <a:gd name="T18" fmla="*/ 19200 w 19200"/>
                <a:gd name="T19" fmla="*/ 9869 h 14399"/>
                <a:gd name="T20" fmla="*/ 19200 w 19200"/>
                <a:gd name="T21" fmla="*/ 9227 h 14399"/>
                <a:gd name="T22" fmla="*/ 14881 w 19200"/>
                <a:gd name="T23" fmla="*/ 9227 h 14399"/>
                <a:gd name="T24" fmla="*/ 14881 w 19200"/>
                <a:gd name="T25" fmla="*/ 2789 h 14399"/>
                <a:gd name="T26" fmla="*/ 19200 w 19200"/>
                <a:gd name="T27" fmla="*/ 2789 h 14399"/>
                <a:gd name="T28" fmla="*/ 19200 w 19200"/>
                <a:gd name="T29" fmla="*/ 2147 h 14399"/>
                <a:gd name="T30" fmla="*/ 14881 w 19200"/>
                <a:gd name="T31" fmla="*/ 2147 h 14399"/>
                <a:gd name="T32" fmla="*/ 14881 w 19200"/>
                <a:gd name="T33" fmla="*/ 0 h 14399"/>
                <a:gd name="T34" fmla="*/ 14239 w 19200"/>
                <a:gd name="T35" fmla="*/ 0 h 14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0" h="14399">
                  <a:moveTo>
                    <a:pt x="14239" y="0"/>
                  </a:moveTo>
                  <a:lnTo>
                    <a:pt x="14239" y="0"/>
                  </a:lnTo>
                  <a:lnTo>
                    <a:pt x="14239" y="9227"/>
                  </a:lnTo>
                  <a:lnTo>
                    <a:pt x="0" y="9227"/>
                  </a:lnTo>
                  <a:lnTo>
                    <a:pt x="0" y="9869"/>
                  </a:lnTo>
                  <a:lnTo>
                    <a:pt x="14239" y="9869"/>
                  </a:lnTo>
                  <a:lnTo>
                    <a:pt x="14239" y="14399"/>
                  </a:lnTo>
                  <a:lnTo>
                    <a:pt x="14881" y="14399"/>
                  </a:lnTo>
                  <a:lnTo>
                    <a:pt x="14881" y="9869"/>
                  </a:lnTo>
                  <a:lnTo>
                    <a:pt x="19200" y="9869"/>
                  </a:lnTo>
                  <a:lnTo>
                    <a:pt x="19200" y="9227"/>
                  </a:lnTo>
                  <a:lnTo>
                    <a:pt x="14881" y="9227"/>
                  </a:lnTo>
                  <a:lnTo>
                    <a:pt x="14881" y="2789"/>
                  </a:lnTo>
                  <a:lnTo>
                    <a:pt x="19200" y="2789"/>
                  </a:lnTo>
                  <a:lnTo>
                    <a:pt x="19200" y="2147"/>
                  </a:lnTo>
                  <a:lnTo>
                    <a:pt x="14881" y="2147"/>
                  </a:lnTo>
                  <a:lnTo>
                    <a:pt x="14881" y="0"/>
                  </a:lnTo>
                  <a:lnTo>
                    <a:pt x="1423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32F645B-E1DA-2E47-9D9A-D6D56923E4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201168" y="5330952"/>
              <a:ext cx="1636776" cy="1351184"/>
            </a:xfrm>
            <a:prstGeom prst="rect">
              <a:avLst/>
            </a:prstGeom>
          </p:spPr>
        </p:pic>
      </p:grp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93D86165-5F39-41F8-9F4A-C591E6DFD5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481" y="5229200"/>
            <a:ext cx="1395295" cy="126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crowded city street surrounded by tall buildings&#10;&#10;Description automatically generated">
            <a:extLst>
              <a:ext uri="{FF2B5EF4-FFF2-40B4-BE49-F238E27FC236}">
                <a16:creationId xmlns:a16="http://schemas.microsoft.com/office/drawing/2014/main" id="{E4CBE096-3014-4E87-9FDC-04B4A8213B2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Tendencias y desafíos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7CAF77-D0C5-D34C-ACFB-E2C005D6AC8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23FE2DA-07CD-BC4D-90D9-7943026590F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657C7B6-F263-43E0-8F8B-AF174C5C5AE9}"/>
              </a:ext>
            </a:extLst>
          </p:cNvPr>
          <p:cNvGrpSpPr>
            <a:grpSpLocks/>
          </p:cNvGrpSpPr>
          <p:nvPr/>
        </p:nvGrpSpPr>
        <p:grpSpPr>
          <a:xfrm>
            <a:off x="-842654" y="1339594"/>
            <a:ext cx="5347186" cy="2078139"/>
            <a:chOff x="694764" y="2178633"/>
            <a:chExt cx="7131439" cy="2771574"/>
          </a:xfrm>
        </p:grpSpPr>
        <p:sp>
          <p:nvSpPr>
            <p:cNvPr id="13" name="Rectangle 2">
              <a:extLst>
                <a:ext uri="{FF2B5EF4-FFF2-40B4-BE49-F238E27FC236}">
                  <a16:creationId xmlns:a16="http://schemas.microsoft.com/office/drawing/2014/main" id="{E6E9E779-CFEC-456F-B663-5322FB93C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2824" y="4703921"/>
              <a:ext cx="723379" cy="246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257098" indent="-257098" defTabSz="589183">
                <a:spcBef>
                  <a:spcPct val="50000"/>
                </a:spcBef>
                <a:buClr>
                  <a:schemeClr val="tx1"/>
                </a:buClr>
                <a:buFontTx/>
                <a:buChar char="•"/>
              </a:pPr>
              <a:r>
                <a:rPr lang="en-GB" sz="1200"/>
                <a:t>Text</a:t>
              </a:r>
              <a:endParaRPr lang="en-GB" sz="1200" dirty="0"/>
            </a:p>
          </p:txBody>
        </p:sp>
        <p:sp>
          <p:nvSpPr>
            <p:cNvPr id="14" name="AutoShape 4">
              <a:extLst>
                <a:ext uri="{FF2B5EF4-FFF2-40B4-BE49-F238E27FC236}">
                  <a16:creationId xmlns:a16="http://schemas.microsoft.com/office/drawing/2014/main" id="{C155D10A-CA49-4D1F-9A8A-513A72C370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823292" y="2393670"/>
              <a:ext cx="3177090" cy="1829277"/>
            </a:xfrm>
            <a:prstGeom prst="curvedUpArrow">
              <a:avLst>
                <a:gd name="adj1" fmla="val 45893"/>
                <a:gd name="adj2" fmla="val 78405"/>
                <a:gd name="adj3" fmla="val 33333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lIns="0" tIns="0" rIns="0" bIns="0" anchor="ctr"/>
            <a:lstStyle/>
            <a:p>
              <a:pPr defTabSz="732015"/>
              <a:endParaRPr lang="en-GB" sz="1200" dirty="0"/>
            </a:p>
          </p:txBody>
        </p:sp>
        <p:sp>
          <p:nvSpPr>
            <p:cNvPr id="15" name="Rectangle 5">
              <a:extLst>
                <a:ext uri="{FF2B5EF4-FFF2-40B4-BE49-F238E27FC236}">
                  <a16:creationId xmlns:a16="http://schemas.microsoft.com/office/drawing/2014/main" id="{9DA0E3F3-DFB2-4016-9759-269AE7646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764" y="2178633"/>
              <a:ext cx="87" cy="24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589183">
                <a:spcBef>
                  <a:spcPct val="50000"/>
                </a:spcBef>
                <a:buClr>
                  <a:schemeClr val="tx1"/>
                </a:buClr>
              </a:pPr>
              <a:endParaRPr lang="en-GB" sz="1200" dirty="0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5492677-1362-4403-B9BD-47C424AFD493}"/>
              </a:ext>
            </a:extLst>
          </p:cNvPr>
          <p:cNvSpPr txBox="1">
            <a:spLocks/>
          </p:cNvSpPr>
          <p:nvPr/>
        </p:nvSpPr>
        <p:spPr>
          <a:xfrm>
            <a:off x="7373079" y="7174884"/>
            <a:ext cx="1280160" cy="137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70704B-CE94-48CC-AF30-84932A1262A7}" type="slidenum">
              <a:rPr lang="es-UY" smtClean="0"/>
              <a:pPr/>
              <a:t>10</a:t>
            </a:fld>
            <a:endParaRPr lang="es-UY" dirty="0"/>
          </a:p>
        </p:txBody>
      </p:sp>
      <p:sp>
        <p:nvSpPr>
          <p:cNvPr id="17" name="Date Placeholder 6">
            <a:extLst>
              <a:ext uri="{FF2B5EF4-FFF2-40B4-BE49-F238E27FC236}">
                <a16:creationId xmlns:a16="http://schemas.microsoft.com/office/drawing/2014/main" id="{0E17375B-7201-4A17-85BF-8DFA9C295634}"/>
              </a:ext>
            </a:extLst>
          </p:cNvPr>
          <p:cNvSpPr txBox="1">
            <a:spLocks/>
          </p:cNvSpPr>
          <p:nvPr/>
        </p:nvSpPr>
        <p:spPr>
          <a:xfrm>
            <a:off x="7373079" y="7037724"/>
            <a:ext cx="1280160" cy="137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/>
              <a:t>Febrero 2020</a:t>
            </a:r>
            <a:endParaRPr lang="es-UY" dirty="0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6C69A2C3-4BF1-4FDD-B499-354F5962A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905" y="2937880"/>
            <a:ext cx="1989059" cy="1552945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accent5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32015"/>
            <a:r>
              <a:rPr lang="en-GB" sz="1600" dirty="0" err="1">
                <a:solidFill>
                  <a:schemeClr val="bg1"/>
                </a:solidFill>
              </a:rPr>
              <a:t>Resolución</a:t>
            </a:r>
            <a:r>
              <a:rPr lang="en-GB" sz="1600" dirty="0">
                <a:solidFill>
                  <a:schemeClr val="bg1"/>
                </a:solidFill>
              </a:rPr>
              <a:t> de </a:t>
            </a:r>
            <a:r>
              <a:rPr lang="en-GB" sz="1600" dirty="0" err="1">
                <a:solidFill>
                  <a:schemeClr val="bg1"/>
                </a:solidFill>
              </a:rPr>
              <a:t>controversias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en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 err="1">
                <a:solidFill>
                  <a:schemeClr val="bg1"/>
                </a:solidFill>
              </a:rPr>
              <a:t>sede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administrativa</a:t>
            </a:r>
            <a:endParaRPr lang="en-GB" sz="1600" dirty="0">
              <a:solidFill>
                <a:schemeClr val="bg1"/>
              </a:solidFill>
            </a:endParaRPr>
          </a:p>
          <a:p>
            <a:pPr algn="ctr" defTabSz="732015"/>
            <a:r>
              <a:rPr lang="en-GB" sz="1600" dirty="0">
                <a:solidFill>
                  <a:schemeClr val="bg1"/>
                </a:solidFill>
              </a:rPr>
              <a:t>- </a:t>
            </a:r>
            <a:r>
              <a:rPr lang="en-GB" sz="1600" dirty="0" err="1">
                <a:solidFill>
                  <a:schemeClr val="bg1"/>
                </a:solidFill>
              </a:rPr>
              <a:t>Acuerdos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87A245FD-CFF2-4281-BDB9-EC3759117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949" y="2937880"/>
            <a:ext cx="1852938" cy="1528065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accent5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32015"/>
            <a:r>
              <a:rPr lang="en-GB" sz="3200" dirty="0">
                <a:solidFill>
                  <a:schemeClr val="bg1"/>
                </a:solidFill>
              </a:rPr>
              <a:t>?</a:t>
            </a:r>
          </a:p>
          <a:p>
            <a:pPr algn="ctr" defTabSz="732015"/>
            <a:r>
              <a:rPr lang="en-GB" sz="1600" dirty="0" err="1">
                <a:solidFill>
                  <a:schemeClr val="bg1"/>
                </a:solidFill>
              </a:rPr>
              <a:t>Resolución</a:t>
            </a:r>
            <a:r>
              <a:rPr lang="en-GB" sz="1600" dirty="0">
                <a:solidFill>
                  <a:schemeClr val="bg1"/>
                </a:solidFill>
              </a:rPr>
              <a:t> de </a:t>
            </a:r>
            <a:r>
              <a:rPr lang="en-GB" sz="1600" dirty="0" err="1">
                <a:solidFill>
                  <a:schemeClr val="bg1"/>
                </a:solidFill>
              </a:rPr>
              <a:t>controversias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en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sede</a:t>
            </a:r>
            <a:r>
              <a:rPr lang="en-GB" sz="1600" dirty="0">
                <a:solidFill>
                  <a:schemeClr val="bg1"/>
                </a:solidFill>
              </a:rPr>
              <a:t> judicial</a:t>
            </a:r>
          </a:p>
        </p:txBody>
      </p:sp>
    </p:spTree>
    <p:extLst>
      <p:ext uri="{BB962C8B-B14F-4D97-AF65-F5344CB8AC3E}">
        <p14:creationId xmlns:p14="http://schemas.microsoft.com/office/powerpoint/2010/main" val="2838650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059138F7-BDD2-AB4B-AE1C-421D1C400F89}"/>
              </a:ext>
            </a:extLst>
          </p:cNvPr>
          <p:cNvSpPr txBox="1"/>
          <p:nvPr/>
        </p:nvSpPr>
        <p:spPr>
          <a:xfrm>
            <a:off x="2136571" y="2117301"/>
            <a:ext cx="5902898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 err="1">
                <a:solidFill>
                  <a:schemeClr val="bg1"/>
                </a:solidFill>
              </a:rPr>
              <a:t>jurisdiccional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D23820-2D3F-3545-BE30-0339AFB55515}"/>
              </a:ext>
            </a:extLst>
          </p:cNvPr>
          <p:cNvSpPr txBox="1"/>
          <p:nvPr/>
        </p:nvSpPr>
        <p:spPr>
          <a:xfrm>
            <a:off x="3724609" y="824639"/>
            <a:ext cx="3668313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>
                <a:solidFill>
                  <a:schemeClr val="bg1"/>
                </a:solidFill>
              </a:rPr>
              <a:t>Control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FD5A54-74D5-394C-A81F-E2BE06F7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74549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371600"/>
          </a:xfrm>
        </p:spPr>
        <p:txBody>
          <a:bodyPr/>
          <a:lstStyle/>
          <a:p>
            <a:r>
              <a:rPr lang="en-GB" dirty="0" err="1">
                <a:latin typeface="+mn-lt"/>
              </a:rPr>
              <a:t>Sentencia</a:t>
            </a:r>
            <a:r>
              <a:rPr lang="en-GB" dirty="0">
                <a:latin typeface="+mn-lt"/>
              </a:rPr>
              <a:t> TCA (“</a:t>
            </a:r>
            <a:r>
              <a:rPr lang="en-GB" dirty="0" err="1">
                <a:latin typeface="+mn-lt"/>
              </a:rPr>
              <a:t>específica</a:t>
            </a:r>
            <a:r>
              <a:rPr lang="en-GB" dirty="0">
                <a:latin typeface="+mn-lt"/>
              </a:rPr>
              <a:t>” TP)- 456/2009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414083" y="6492240"/>
            <a:ext cx="1280160" cy="137160"/>
          </a:xfrm>
        </p:spPr>
        <p:txBody>
          <a:bodyPr/>
          <a:lstStyle/>
          <a:p>
            <a:fld id="{7870704B-CE94-48CC-AF30-84932A1262A7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16204D-199E-4B42-9640-ADBC9D951A8C}"/>
              </a:ext>
            </a:extLst>
          </p:cNvPr>
          <p:cNvGrpSpPr/>
          <p:nvPr/>
        </p:nvGrpSpPr>
        <p:grpSpPr>
          <a:xfrm>
            <a:off x="332184" y="1211199"/>
            <a:ext cx="8242117" cy="1371600"/>
            <a:chOff x="348546" y="1305321"/>
            <a:chExt cx="7781643" cy="216217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6368DD2-BABB-44BB-9C00-02C72B3CD673}"/>
                </a:ext>
              </a:extLst>
            </p:cNvPr>
            <p:cNvGrpSpPr/>
            <p:nvPr/>
          </p:nvGrpSpPr>
          <p:grpSpPr>
            <a:xfrm>
              <a:off x="348546" y="1991121"/>
              <a:ext cx="3563888" cy="1444387"/>
              <a:chOff x="1108364" y="2519217"/>
              <a:chExt cx="3048000" cy="3715328"/>
            </a:xfrm>
          </p:grpSpPr>
          <p:sp>
            <p:nvSpPr>
              <p:cNvPr id="6" name="Rounded Rectangle 19">
                <a:extLst>
                  <a:ext uri="{FF2B5EF4-FFF2-40B4-BE49-F238E27FC236}">
                    <a16:creationId xmlns:a16="http://schemas.microsoft.com/office/drawing/2014/main" id="{E349C6A4-BFD5-495D-A043-FA2E04C3ACB8}"/>
                  </a:ext>
                </a:extLst>
              </p:cNvPr>
              <p:cNvSpPr/>
              <p:nvPr/>
            </p:nvSpPr>
            <p:spPr bwMode="ltGray">
              <a:xfrm>
                <a:off x="1108364" y="2519218"/>
                <a:ext cx="1921163" cy="3715327"/>
              </a:xfrm>
              <a:prstGeom prst="roundRect">
                <a:avLst/>
              </a:prstGeom>
              <a:solidFill>
                <a:schemeClr val="tx2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dirty="0">
                    <a:solidFill>
                      <a:schemeClr val="tx1"/>
                    </a:solidFill>
                  </a:rPr>
                  <a:t>OTRAS LÍNEAS </a:t>
                </a:r>
                <a:endParaRPr lang="en-US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ounded Rectangle 20">
                <a:extLst>
                  <a:ext uri="{FF2B5EF4-FFF2-40B4-BE49-F238E27FC236}">
                    <a16:creationId xmlns:a16="http://schemas.microsoft.com/office/drawing/2014/main" id="{C4A0A0B6-E70D-429F-A351-8FC1C46D372C}"/>
                  </a:ext>
                </a:extLst>
              </p:cNvPr>
              <p:cNvSpPr/>
              <p:nvPr/>
            </p:nvSpPr>
            <p:spPr bwMode="ltGray">
              <a:xfrm>
                <a:off x="3029527" y="2519217"/>
                <a:ext cx="1126837" cy="3715327"/>
              </a:xfrm>
              <a:prstGeom prst="roundRect">
                <a:avLst/>
              </a:prstGeom>
              <a:solidFill>
                <a:schemeClr val="accent2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dirty="0">
                    <a:solidFill>
                      <a:schemeClr val="tx1"/>
                    </a:solidFill>
                  </a:rPr>
                  <a:t>AUDIO Y </a:t>
                </a:r>
              </a:p>
              <a:p>
                <a:pPr algn="ctr"/>
                <a:r>
                  <a:rPr lang="es-UY" dirty="0">
                    <a:solidFill>
                      <a:schemeClr val="tx1"/>
                    </a:solidFill>
                  </a:rPr>
                  <a:t>VIDEO</a:t>
                </a:r>
                <a:endParaRPr lang="en-US" dirty="0" err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Arrow: Curved Down 3">
              <a:extLst>
                <a:ext uri="{FF2B5EF4-FFF2-40B4-BE49-F238E27FC236}">
                  <a16:creationId xmlns:a16="http://schemas.microsoft.com/office/drawing/2014/main" id="{2129D087-FDF1-4F41-8794-7DE4FC1BB42A}"/>
                </a:ext>
              </a:extLst>
            </p:cNvPr>
            <p:cNvSpPr/>
            <p:nvPr/>
          </p:nvSpPr>
          <p:spPr>
            <a:xfrm>
              <a:off x="3707904" y="1305321"/>
              <a:ext cx="3456384" cy="685800"/>
            </a:xfrm>
            <a:prstGeom prst="curvedDownArrow">
              <a:avLst/>
            </a:prstGeom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s-UY" sz="140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21">
              <a:extLst>
                <a:ext uri="{FF2B5EF4-FFF2-40B4-BE49-F238E27FC236}">
                  <a16:creationId xmlns:a16="http://schemas.microsoft.com/office/drawing/2014/main" id="{EC984A4F-B21A-4965-8008-619F1E266ACC}"/>
                </a:ext>
              </a:extLst>
            </p:cNvPr>
            <p:cNvSpPr/>
            <p:nvPr/>
          </p:nvSpPr>
          <p:spPr bwMode="ltGray">
            <a:xfrm>
              <a:off x="6812630" y="2023109"/>
              <a:ext cx="1317559" cy="1444387"/>
            </a:xfrm>
            <a:prstGeom prst="roundRect">
              <a:avLst/>
            </a:prstGeom>
            <a:solidFill>
              <a:schemeClr val="accent2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>
                  <a:solidFill>
                    <a:schemeClr val="tx1"/>
                  </a:solidFill>
                </a:rPr>
                <a:t>AUDIO Y VIDEO</a:t>
              </a:r>
              <a:endParaRPr lang="en-US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6B7A07C-8808-4898-AE9B-E857CBE22A4F}"/>
              </a:ext>
            </a:extLst>
          </p:cNvPr>
          <p:cNvGrpSpPr/>
          <p:nvPr/>
        </p:nvGrpSpPr>
        <p:grpSpPr>
          <a:xfrm>
            <a:off x="971600" y="3619501"/>
            <a:ext cx="7443233" cy="3099170"/>
            <a:chOff x="873183" y="3339730"/>
            <a:chExt cx="7443233" cy="309917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03A0DC-F516-4588-92B8-097B7D399637}"/>
                </a:ext>
              </a:extLst>
            </p:cNvPr>
            <p:cNvSpPr/>
            <p:nvPr/>
          </p:nvSpPr>
          <p:spPr bwMode="ltGray">
            <a:xfrm>
              <a:off x="5845538" y="3339730"/>
              <a:ext cx="2470878" cy="668356"/>
            </a:xfrm>
            <a:prstGeom prst="ellips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UY" sz="1350" dirty="0" err="1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2A1CB95-8AEA-4DCE-9A14-883355ED25FD}"/>
                </a:ext>
              </a:extLst>
            </p:cNvPr>
            <p:cNvGrpSpPr/>
            <p:nvPr/>
          </p:nvGrpSpPr>
          <p:grpSpPr>
            <a:xfrm>
              <a:off x="873183" y="3415123"/>
              <a:ext cx="7380816" cy="3023777"/>
              <a:chOff x="881592" y="3323271"/>
              <a:chExt cx="7380816" cy="3023777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9D5B8240-9660-4192-A526-ABA6AB1F79A5}"/>
                  </a:ext>
                </a:extLst>
              </p:cNvPr>
              <p:cNvGrpSpPr/>
              <p:nvPr/>
            </p:nvGrpSpPr>
            <p:grpSpPr>
              <a:xfrm>
                <a:off x="881592" y="4219297"/>
                <a:ext cx="2110838" cy="1009904"/>
                <a:chOff x="1204486" y="2484582"/>
                <a:chExt cx="2484582" cy="1716637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FED4E37-22FA-4DF9-86E3-AE5CEB4316EF}"/>
                    </a:ext>
                  </a:extLst>
                </p:cNvPr>
                <p:cNvSpPr/>
                <p:nvPr/>
              </p:nvSpPr>
              <p:spPr bwMode="ltGray">
                <a:xfrm>
                  <a:off x="1204486" y="2484582"/>
                  <a:ext cx="2484582" cy="1716637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UY" sz="1350" dirty="0" err="1"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  <a:solidFill>
                      <a:schemeClr val="bg1"/>
                    </a:solidFill>
                    <a:latin typeface="Georgia" pitchFamily="18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574A770-FCF8-4EFA-99F8-463AEBE96BA4}"/>
                    </a:ext>
                  </a:extLst>
                </p:cNvPr>
                <p:cNvSpPr txBox="1"/>
                <p:nvPr/>
              </p:nvSpPr>
              <p:spPr>
                <a:xfrm>
                  <a:off x="1482651" y="3001816"/>
                  <a:ext cx="1850727" cy="9144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vert="horz" wrap="none" lIns="0" tIns="0" rIns="0" bIns="0" rtlCol="0">
                  <a:noAutofit/>
                </a:bodyPr>
                <a:lstStyle/>
                <a:p>
                  <a:pPr indent="-205740" algn="ctr">
                    <a:spcAft>
                      <a:spcPts val="675"/>
                    </a:spcAft>
                  </a:pPr>
                  <a:r>
                    <a:rPr lang="es-UY" b="1" dirty="0"/>
                    <a:t>SA UY (IRAE)</a:t>
                  </a:r>
                </a:p>
              </p:txBody>
            </p: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833BE4D-0FAF-4A92-B9E7-F78E18CD4AEC}"/>
                  </a:ext>
                </a:extLst>
              </p:cNvPr>
              <p:cNvSpPr txBox="1"/>
              <p:nvPr/>
            </p:nvSpPr>
            <p:spPr>
              <a:xfrm>
                <a:off x="3084201" y="4997770"/>
                <a:ext cx="2636585" cy="537945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noAutofit/>
              </a:bodyPr>
              <a:lstStyle/>
              <a:p>
                <a:pPr indent="-205740" algn="ctr">
                  <a:spcAft>
                    <a:spcPts val="675"/>
                  </a:spcAft>
                </a:pPr>
                <a:r>
                  <a:rPr lang="es-UY" sz="1500" dirty="0"/>
                  <a:t>Enajenación parcial de </a:t>
                </a:r>
                <a:br>
                  <a:rPr lang="es-UY" sz="1500" dirty="0"/>
                </a:br>
                <a:r>
                  <a:rPr lang="es-UY" sz="1500" dirty="0"/>
                  <a:t>establecimiento comercial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4C0BF81-7752-448A-9233-124B8E61835D}"/>
                  </a:ext>
                </a:extLst>
              </p:cNvPr>
              <p:cNvGrpSpPr/>
              <p:nvPr/>
            </p:nvGrpSpPr>
            <p:grpSpPr>
              <a:xfrm>
                <a:off x="6151570" y="3323271"/>
                <a:ext cx="2110838" cy="1905929"/>
                <a:chOff x="6151570" y="3323271"/>
                <a:chExt cx="2110838" cy="1905929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92C4AD0-364F-4CD8-9FB9-3CB3531F1885}"/>
                    </a:ext>
                  </a:extLst>
                </p:cNvPr>
                <p:cNvSpPr txBox="1"/>
                <p:nvPr/>
              </p:nvSpPr>
              <p:spPr>
                <a:xfrm>
                  <a:off x="6151570" y="4284502"/>
                  <a:ext cx="2110838" cy="94469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txBody>
                <a:bodyPr vert="horz" wrap="none" lIns="0" tIns="0" rIns="0" bIns="0" rtlCol="0">
                  <a:noAutofit/>
                </a:bodyPr>
                <a:lstStyle/>
                <a:p>
                  <a:pPr indent="-205740" algn="ctr">
                    <a:spcAft>
                      <a:spcPts val="675"/>
                    </a:spcAft>
                  </a:pPr>
                  <a:endParaRPr lang="es-UY" sz="1500" b="1" dirty="0"/>
                </a:p>
                <a:p>
                  <a:pPr indent="-205740" algn="ctr">
                    <a:spcAft>
                      <a:spcPts val="675"/>
                    </a:spcAft>
                  </a:pPr>
                  <a:r>
                    <a:rPr lang="es-UY" sz="1500" b="1" dirty="0"/>
                    <a:t>SUCURSAL</a:t>
                  </a:r>
                  <a:br>
                    <a:rPr lang="es-UY" sz="1500" b="1" dirty="0"/>
                  </a:br>
                  <a:r>
                    <a:rPr lang="es-UY" sz="1500" b="1" dirty="0"/>
                    <a:t>UY (IRAE)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5728A59-CFC9-4161-83E5-6F40EC726D3A}"/>
                    </a:ext>
                  </a:extLst>
                </p:cNvPr>
                <p:cNvSpPr txBox="1"/>
                <p:nvPr/>
              </p:nvSpPr>
              <p:spPr>
                <a:xfrm>
                  <a:off x="6629789" y="3323271"/>
                  <a:ext cx="776851" cy="3803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>
                  <a:noAutofit/>
                </a:bodyPr>
                <a:lstStyle/>
                <a:p>
                  <a:pPr indent="-205740" algn="ctr">
                    <a:spcAft>
                      <a:spcPts val="675"/>
                    </a:spcAft>
                  </a:pPr>
                  <a:r>
                    <a:rPr lang="es-UY" b="1" dirty="0"/>
                    <a:t>Soc. Chile</a:t>
                  </a:r>
                  <a:br>
                    <a:rPr lang="es-UY" b="1" dirty="0"/>
                  </a:br>
                  <a:r>
                    <a:rPr lang="es-UY" b="1" dirty="0"/>
                    <a:t>vinculada</a:t>
                  </a:r>
                </a:p>
              </p:txBody>
            </p:sp>
            <p:sp>
              <p:nvSpPr>
                <p:cNvPr id="21" name="Down Arrow 2">
                  <a:extLst>
                    <a:ext uri="{FF2B5EF4-FFF2-40B4-BE49-F238E27FC236}">
                      <a16:creationId xmlns:a16="http://schemas.microsoft.com/office/drawing/2014/main" id="{261BACF8-00DA-41DE-812E-0F0A7B092F3C}"/>
                    </a:ext>
                  </a:extLst>
                </p:cNvPr>
                <p:cNvSpPr/>
                <p:nvPr/>
              </p:nvSpPr>
              <p:spPr bwMode="ltGray">
                <a:xfrm>
                  <a:off x="7018214" y="3955759"/>
                  <a:ext cx="313879" cy="328743"/>
                </a:xfrm>
                <a:prstGeom prst="downArrow">
                  <a:avLst/>
                </a:prstGeom>
                <a:solidFill>
                  <a:schemeClr val="tx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UY" sz="1350" dirty="0" err="1">
                    <a:solidFill>
                      <a:schemeClr val="bg1"/>
                    </a:solidFill>
                    <a:latin typeface="Georgia" pitchFamily="18" charset="0"/>
                  </a:endParaRP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6094442-8DDE-452F-9A63-B059D81DE90B}"/>
                  </a:ext>
                </a:extLst>
              </p:cNvPr>
              <p:cNvSpPr txBox="1"/>
              <p:nvPr/>
            </p:nvSpPr>
            <p:spPr>
              <a:xfrm>
                <a:off x="3723620" y="5661248"/>
                <a:ext cx="1357745" cy="685800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noAutofit/>
              </a:bodyPr>
              <a:lstStyle/>
              <a:p>
                <a:pPr indent="-205740">
                  <a:spcAft>
                    <a:spcPts val="675"/>
                  </a:spcAft>
                </a:pPr>
                <a:r>
                  <a:rPr lang="es-UY" sz="1500" dirty="0"/>
                  <a:t>1 – No aplica PT</a:t>
                </a:r>
                <a:br>
                  <a:rPr lang="es-UY" sz="1500" dirty="0"/>
                </a:br>
                <a:r>
                  <a:rPr lang="es-UY" sz="1500" dirty="0"/>
                  <a:t>2 – Tasación </a:t>
                </a:r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7CE2F04B-1FA9-4973-B00A-478F88AC19D6}"/>
                  </a:ext>
                </a:extLst>
              </p:cNvPr>
              <p:cNvSpPr/>
              <p:nvPr/>
            </p:nvSpPr>
            <p:spPr>
              <a:xfrm>
                <a:off x="3275856" y="4414913"/>
                <a:ext cx="2546950" cy="537945"/>
              </a:xfrm>
              <a:prstGeom prst="rightArrow">
                <a:avLst/>
              </a:prstGeom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s-UY" sz="1400"/>
              </a:p>
            </p:txBody>
          </p:sp>
        </p:grpSp>
      </p:grpSp>
      <p:sp>
        <p:nvSpPr>
          <p:cNvPr id="29" name="Freeform 24">
            <a:extLst>
              <a:ext uri="{FF2B5EF4-FFF2-40B4-BE49-F238E27FC236}">
                <a16:creationId xmlns:a16="http://schemas.microsoft.com/office/drawing/2014/main" id="{688D4B54-40C7-4547-8F83-DB48EB90671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933286" y="3176107"/>
            <a:ext cx="1046404" cy="262466"/>
          </a:xfrm>
          <a:custGeom>
            <a:avLst/>
            <a:gdLst>
              <a:gd name="T0" fmla="*/ 25 w 200"/>
              <a:gd name="T1" fmla="*/ 0 h 50"/>
              <a:gd name="T2" fmla="*/ 0 w 200"/>
              <a:gd name="T3" fmla="*/ 25 h 50"/>
              <a:gd name="T4" fmla="*/ 25 w 200"/>
              <a:gd name="T5" fmla="*/ 50 h 50"/>
              <a:gd name="T6" fmla="*/ 50 w 200"/>
              <a:gd name="T7" fmla="*/ 25 h 50"/>
              <a:gd name="T8" fmla="*/ 25 w 200"/>
              <a:gd name="T9" fmla="*/ 0 h 50"/>
              <a:gd name="T10" fmla="*/ 100 w 200"/>
              <a:gd name="T11" fmla="*/ 0 h 50"/>
              <a:gd name="T12" fmla="*/ 75 w 200"/>
              <a:gd name="T13" fmla="*/ 25 h 50"/>
              <a:gd name="T14" fmla="*/ 100 w 200"/>
              <a:gd name="T15" fmla="*/ 50 h 50"/>
              <a:gd name="T16" fmla="*/ 125 w 200"/>
              <a:gd name="T17" fmla="*/ 25 h 50"/>
              <a:gd name="T18" fmla="*/ 100 w 200"/>
              <a:gd name="T19" fmla="*/ 0 h 50"/>
              <a:gd name="T20" fmla="*/ 175 w 200"/>
              <a:gd name="T21" fmla="*/ 0 h 50"/>
              <a:gd name="T22" fmla="*/ 150 w 200"/>
              <a:gd name="T23" fmla="*/ 25 h 50"/>
              <a:gd name="T24" fmla="*/ 175 w 200"/>
              <a:gd name="T25" fmla="*/ 50 h 50"/>
              <a:gd name="T26" fmla="*/ 200 w 200"/>
              <a:gd name="T27" fmla="*/ 25 h 50"/>
              <a:gd name="T28" fmla="*/ 175 w 200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50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39"/>
                  <a:pt x="11" y="50"/>
                  <a:pt x="25" y="50"/>
                </a:cubicBezTo>
                <a:cubicBezTo>
                  <a:pt x="39" y="50"/>
                  <a:pt x="50" y="39"/>
                  <a:pt x="50" y="25"/>
                </a:cubicBezTo>
                <a:cubicBezTo>
                  <a:pt x="50" y="11"/>
                  <a:pt x="39" y="0"/>
                  <a:pt x="25" y="0"/>
                </a:cubicBezTo>
                <a:close/>
                <a:moveTo>
                  <a:pt x="100" y="0"/>
                </a:moveTo>
                <a:cubicBezTo>
                  <a:pt x="86" y="0"/>
                  <a:pt x="75" y="11"/>
                  <a:pt x="75" y="25"/>
                </a:cubicBezTo>
                <a:cubicBezTo>
                  <a:pt x="75" y="39"/>
                  <a:pt x="86" y="50"/>
                  <a:pt x="100" y="50"/>
                </a:cubicBezTo>
                <a:cubicBezTo>
                  <a:pt x="114" y="50"/>
                  <a:pt x="125" y="39"/>
                  <a:pt x="125" y="25"/>
                </a:cubicBezTo>
                <a:cubicBezTo>
                  <a:pt x="125" y="11"/>
                  <a:pt x="114" y="0"/>
                  <a:pt x="100" y="0"/>
                </a:cubicBezTo>
                <a:close/>
                <a:moveTo>
                  <a:pt x="175" y="0"/>
                </a:moveTo>
                <a:cubicBezTo>
                  <a:pt x="161" y="0"/>
                  <a:pt x="150" y="11"/>
                  <a:pt x="150" y="25"/>
                </a:cubicBezTo>
                <a:cubicBezTo>
                  <a:pt x="150" y="39"/>
                  <a:pt x="161" y="50"/>
                  <a:pt x="175" y="50"/>
                </a:cubicBezTo>
                <a:cubicBezTo>
                  <a:pt x="189" y="50"/>
                  <a:pt x="200" y="39"/>
                  <a:pt x="200" y="25"/>
                </a:cubicBezTo>
                <a:cubicBezTo>
                  <a:pt x="200" y="11"/>
                  <a:pt x="189" y="0"/>
                  <a:pt x="17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A365EC-CA24-48A3-9A17-41FD7D88D945}"/>
              </a:ext>
            </a:extLst>
          </p:cNvPr>
          <p:cNvSpPr txBox="1"/>
          <p:nvPr/>
        </p:nvSpPr>
        <p:spPr>
          <a:xfrm>
            <a:off x="434380" y="1214199"/>
            <a:ext cx="37444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s-UY" sz="1600" b="1" dirty="0"/>
              <a:t>Contexto Internacional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E46F6C5-D3EC-409D-B37F-63B23355E327}"/>
              </a:ext>
            </a:extLst>
          </p:cNvPr>
          <p:cNvSpPr txBox="1"/>
          <p:nvPr/>
        </p:nvSpPr>
        <p:spPr>
          <a:xfrm>
            <a:off x="511163" y="3787359"/>
            <a:ext cx="37444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s-UY" sz="1600" b="1" dirty="0"/>
              <a:t>Contexto Local </a:t>
            </a:r>
          </a:p>
        </p:txBody>
      </p:sp>
    </p:spTree>
    <p:extLst>
      <p:ext uri="{BB962C8B-B14F-4D97-AF65-F5344CB8AC3E}">
        <p14:creationId xmlns:p14="http://schemas.microsoft.com/office/powerpoint/2010/main" val="1209482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446509" y="1846263"/>
            <a:ext cx="8229600" cy="4068762"/>
          </a:xfrm>
        </p:spPr>
        <p:txBody>
          <a:bodyPr/>
          <a:lstStyle/>
          <a:p>
            <a:pPr marL="0" indent="0">
              <a:spcAft>
                <a:spcPts val="675"/>
              </a:spcAft>
              <a:buNone/>
            </a:pPr>
            <a:r>
              <a:rPr lang="es-UY" b="1" dirty="0"/>
              <a:t>1) Interpretación literal art. 39 T.4</a:t>
            </a:r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0" indent="0">
              <a:spcAft>
                <a:spcPts val="675"/>
              </a:spcAft>
              <a:buNone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0" indent="0">
              <a:spcAft>
                <a:spcPts val="675"/>
              </a:spcAft>
              <a:buNone/>
            </a:pPr>
            <a:r>
              <a:rPr lang="es-UY" i="1" dirty="0"/>
              <a:t>“Artículo 39°.- Configuración de la vinculación.- La vinculación quedará configurada cuando </a:t>
            </a:r>
            <a:r>
              <a:rPr lang="es-UY" b="1" i="1" dirty="0">
                <a:solidFill>
                  <a:schemeClr val="accent1"/>
                </a:solidFill>
              </a:rPr>
              <a:t>un sujeto pasivo de este impuesto realice operaciones con un no residente </a:t>
            </a:r>
            <a:r>
              <a:rPr lang="es-UY" i="1" dirty="0"/>
              <a:t>o con entidades que operen en </a:t>
            </a:r>
            <a:r>
              <a:rPr lang="es-UY" i="1" dirty="0" err="1"/>
              <a:t>exclaves</a:t>
            </a:r>
            <a:r>
              <a:rPr lang="es-UY" i="1" dirty="0"/>
              <a:t> aduaneros  y gocen de un régimen de nula o baja tributación…”</a:t>
            </a:r>
          </a:p>
          <a:p>
            <a:pPr marL="0" indent="0">
              <a:buClr>
                <a:schemeClr val="accent5"/>
              </a:buClr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+mn-lt"/>
              </a:rPr>
              <a:t>Posición DGI</a:t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6" name="Freeform 92">
            <a:extLst>
              <a:ext uri="{FF2B5EF4-FFF2-40B4-BE49-F238E27FC236}">
                <a16:creationId xmlns:a16="http://schemas.microsoft.com/office/drawing/2014/main" id="{7C613375-A2CC-4BDF-869C-E9A1D1A08E1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732240" y="1053229"/>
            <a:ext cx="936104" cy="936663"/>
          </a:xfrm>
          <a:custGeom>
            <a:avLst/>
            <a:gdLst>
              <a:gd name="T0" fmla="*/ 0 w 6682"/>
              <a:gd name="T1" fmla="*/ 0 h 6686"/>
              <a:gd name="T2" fmla="*/ 0 w 6682"/>
              <a:gd name="T3" fmla="*/ 6686 h 6686"/>
              <a:gd name="T4" fmla="*/ 6682 w 6682"/>
              <a:gd name="T5" fmla="*/ 6686 h 6686"/>
              <a:gd name="T6" fmla="*/ 6682 w 6682"/>
              <a:gd name="T7" fmla="*/ 0 h 6686"/>
              <a:gd name="T8" fmla="*/ 0 w 6682"/>
              <a:gd name="T9" fmla="*/ 0 h 6686"/>
              <a:gd name="T10" fmla="*/ 6396 w 6682"/>
              <a:gd name="T11" fmla="*/ 6402 h 6686"/>
              <a:gd name="T12" fmla="*/ 488 w 6682"/>
              <a:gd name="T13" fmla="*/ 6402 h 6686"/>
              <a:gd name="T14" fmla="*/ 3017 w 6682"/>
              <a:gd name="T15" fmla="*/ 3871 h 6686"/>
              <a:gd name="T16" fmla="*/ 4181 w 6682"/>
              <a:gd name="T17" fmla="*/ 5036 h 6686"/>
              <a:gd name="T18" fmla="*/ 5590 w 6682"/>
              <a:gd name="T19" fmla="*/ 3625 h 6686"/>
              <a:gd name="T20" fmla="*/ 3059 w 6682"/>
              <a:gd name="T21" fmla="*/ 1092 h 6686"/>
              <a:gd name="T22" fmla="*/ 1650 w 6682"/>
              <a:gd name="T23" fmla="*/ 2503 h 6686"/>
              <a:gd name="T24" fmla="*/ 2815 w 6682"/>
              <a:gd name="T25" fmla="*/ 3669 h 6686"/>
              <a:gd name="T26" fmla="*/ 284 w 6682"/>
              <a:gd name="T27" fmla="*/ 6202 h 6686"/>
              <a:gd name="T28" fmla="*/ 284 w 6682"/>
              <a:gd name="T29" fmla="*/ 284 h 6686"/>
              <a:gd name="T30" fmla="*/ 6396 w 6682"/>
              <a:gd name="T31" fmla="*/ 284 h 6686"/>
              <a:gd name="T32" fmla="*/ 6396 w 6682"/>
              <a:gd name="T33" fmla="*/ 6402 h 6686"/>
              <a:gd name="T34" fmla="*/ 2051 w 6682"/>
              <a:gd name="T35" fmla="*/ 2503 h 6686"/>
              <a:gd name="T36" fmla="*/ 3059 w 6682"/>
              <a:gd name="T37" fmla="*/ 1494 h 6686"/>
              <a:gd name="T38" fmla="*/ 3273 w 6682"/>
              <a:gd name="T39" fmla="*/ 1711 h 6686"/>
              <a:gd name="T40" fmla="*/ 2267 w 6682"/>
              <a:gd name="T41" fmla="*/ 2717 h 6686"/>
              <a:gd name="T42" fmla="*/ 2051 w 6682"/>
              <a:gd name="T43" fmla="*/ 2503 h 6686"/>
              <a:gd name="T44" fmla="*/ 3473 w 6682"/>
              <a:gd name="T45" fmla="*/ 1911 h 6686"/>
              <a:gd name="T46" fmla="*/ 4781 w 6682"/>
              <a:gd name="T47" fmla="*/ 3219 h 6686"/>
              <a:gd name="T48" fmla="*/ 3775 w 6682"/>
              <a:gd name="T49" fmla="*/ 4225 h 6686"/>
              <a:gd name="T50" fmla="*/ 2467 w 6682"/>
              <a:gd name="T51" fmla="*/ 2917 h 6686"/>
              <a:gd name="T52" fmla="*/ 3473 w 6682"/>
              <a:gd name="T53" fmla="*/ 1911 h 6686"/>
              <a:gd name="T54" fmla="*/ 5186 w 6682"/>
              <a:gd name="T55" fmla="*/ 3625 h 6686"/>
              <a:gd name="T56" fmla="*/ 4181 w 6682"/>
              <a:gd name="T57" fmla="*/ 4631 h 6686"/>
              <a:gd name="T58" fmla="*/ 3975 w 6682"/>
              <a:gd name="T59" fmla="*/ 4427 h 6686"/>
              <a:gd name="T60" fmla="*/ 4983 w 6682"/>
              <a:gd name="T61" fmla="*/ 3421 h 6686"/>
              <a:gd name="T62" fmla="*/ 5186 w 6682"/>
              <a:gd name="T63" fmla="*/ 3625 h 6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82" h="6686">
                <a:moveTo>
                  <a:pt x="0" y="0"/>
                </a:moveTo>
                <a:lnTo>
                  <a:pt x="0" y="6686"/>
                </a:lnTo>
                <a:lnTo>
                  <a:pt x="6682" y="6686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6396" y="6402"/>
                </a:moveTo>
                <a:lnTo>
                  <a:pt x="488" y="6402"/>
                </a:lnTo>
                <a:lnTo>
                  <a:pt x="3017" y="3871"/>
                </a:lnTo>
                <a:lnTo>
                  <a:pt x="4181" y="5036"/>
                </a:lnTo>
                <a:lnTo>
                  <a:pt x="5590" y="3625"/>
                </a:lnTo>
                <a:lnTo>
                  <a:pt x="3059" y="1092"/>
                </a:lnTo>
                <a:lnTo>
                  <a:pt x="1650" y="2503"/>
                </a:lnTo>
                <a:lnTo>
                  <a:pt x="2815" y="3669"/>
                </a:lnTo>
                <a:lnTo>
                  <a:pt x="284" y="6202"/>
                </a:lnTo>
                <a:lnTo>
                  <a:pt x="284" y="284"/>
                </a:lnTo>
                <a:lnTo>
                  <a:pt x="6396" y="284"/>
                </a:lnTo>
                <a:lnTo>
                  <a:pt x="6396" y="6402"/>
                </a:lnTo>
                <a:close/>
                <a:moveTo>
                  <a:pt x="2051" y="2503"/>
                </a:moveTo>
                <a:lnTo>
                  <a:pt x="3059" y="1494"/>
                </a:lnTo>
                <a:lnTo>
                  <a:pt x="3273" y="1711"/>
                </a:lnTo>
                <a:lnTo>
                  <a:pt x="2267" y="2717"/>
                </a:lnTo>
                <a:lnTo>
                  <a:pt x="2051" y="2503"/>
                </a:lnTo>
                <a:close/>
                <a:moveTo>
                  <a:pt x="3473" y="1911"/>
                </a:moveTo>
                <a:lnTo>
                  <a:pt x="4781" y="3219"/>
                </a:lnTo>
                <a:lnTo>
                  <a:pt x="3775" y="4225"/>
                </a:lnTo>
                <a:lnTo>
                  <a:pt x="2467" y="2917"/>
                </a:lnTo>
                <a:lnTo>
                  <a:pt x="3473" y="1911"/>
                </a:lnTo>
                <a:close/>
                <a:moveTo>
                  <a:pt x="5186" y="3625"/>
                </a:moveTo>
                <a:lnTo>
                  <a:pt x="4181" y="4631"/>
                </a:lnTo>
                <a:lnTo>
                  <a:pt x="3975" y="4427"/>
                </a:lnTo>
                <a:lnTo>
                  <a:pt x="4983" y="3421"/>
                </a:lnTo>
                <a:lnTo>
                  <a:pt x="5186" y="362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4218413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433982" y="1723510"/>
            <a:ext cx="8252817" cy="4225770"/>
          </a:xfrm>
        </p:spPr>
        <p:txBody>
          <a:bodyPr/>
          <a:lstStyle/>
          <a:p>
            <a:pPr marL="0" indent="0">
              <a:spcAft>
                <a:spcPts val="675"/>
              </a:spcAft>
              <a:buNone/>
            </a:pPr>
            <a:r>
              <a:rPr lang="es-UY" b="1" dirty="0"/>
              <a:t>2) La tasación no resiste TP</a:t>
            </a:r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0" indent="0">
              <a:spcAft>
                <a:spcPts val="675"/>
              </a:spcAft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+mn-lt"/>
              </a:rPr>
              <a:t>Posición DGI</a:t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14</a:t>
            </a:fld>
            <a:endParaRPr lang="en-GB" dirty="0"/>
          </a:p>
        </p:txBody>
      </p:sp>
      <p:grpSp>
        <p:nvGrpSpPr>
          <p:cNvPr id="8" name="Group 159">
            <a:extLst>
              <a:ext uri="{FF2B5EF4-FFF2-40B4-BE49-F238E27FC236}">
                <a16:creationId xmlns:a16="http://schemas.microsoft.com/office/drawing/2014/main" id="{785E9343-70AA-4D32-A12E-BED68CEF8F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69965" y="1268760"/>
            <a:ext cx="882355" cy="882224"/>
            <a:chOff x="986" y="0"/>
            <a:chExt cx="6714" cy="6713"/>
          </a:xfrm>
          <a:solidFill>
            <a:schemeClr val="accent6"/>
          </a:solidFill>
        </p:grpSpPr>
        <p:sp>
          <p:nvSpPr>
            <p:cNvPr id="10" name="Freeform 160">
              <a:extLst>
                <a:ext uri="{FF2B5EF4-FFF2-40B4-BE49-F238E27FC236}">
                  <a16:creationId xmlns:a16="http://schemas.microsoft.com/office/drawing/2014/main" id="{DA246164-4A90-4065-B786-9CE43A92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" y="0"/>
              <a:ext cx="6714" cy="6713"/>
            </a:xfrm>
            <a:custGeom>
              <a:avLst/>
              <a:gdLst>
                <a:gd name="T0" fmla="*/ 0 w 6714"/>
                <a:gd name="T1" fmla="*/ 0 h 6713"/>
                <a:gd name="T2" fmla="*/ 0 w 6714"/>
                <a:gd name="T3" fmla="*/ 6713 h 6713"/>
                <a:gd name="T4" fmla="*/ 6714 w 6714"/>
                <a:gd name="T5" fmla="*/ 6713 h 6713"/>
                <a:gd name="T6" fmla="*/ 6714 w 6714"/>
                <a:gd name="T7" fmla="*/ 0 h 6713"/>
                <a:gd name="T8" fmla="*/ 0 w 6714"/>
                <a:gd name="T9" fmla="*/ 0 h 6713"/>
                <a:gd name="T10" fmla="*/ 6428 w 6714"/>
                <a:gd name="T11" fmla="*/ 4819 h 6713"/>
                <a:gd name="T12" fmla="*/ 2920 w 6714"/>
                <a:gd name="T13" fmla="*/ 4819 h 6713"/>
                <a:gd name="T14" fmla="*/ 4242 w 6714"/>
                <a:gd name="T15" fmla="*/ 3497 h 6713"/>
                <a:gd name="T16" fmla="*/ 5106 w 6714"/>
                <a:gd name="T17" fmla="*/ 3497 h 6713"/>
                <a:gd name="T18" fmla="*/ 5378 w 6714"/>
                <a:gd name="T19" fmla="*/ 3222 h 6713"/>
                <a:gd name="T20" fmla="*/ 5378 w 6714"/>
                <a:gd name="T21" fmla="*/ 3499 h 6713"/>
                <a:gd name="T22" fmla="*/ 5668 w 6714"/>
                <a:gd name="T23" fmla="*/ 3499 h 6713"/>
                <a:gd name="T24" fmla="*/ 5668 w 6714"/>
                <a:gd name="T25" fmla="*/ 3212 h 6713"/>
                <a:gd name="T26" fmla="*/ 5386 w 6714"/>
                <a:gd name="T27" fmla="*/ 3212 h 6713"/>
                <a:gd name="T28" fmla="*/ 6428 w 6714"/>
                <a:gd name="T29" fmla="*/ 2160 h 6713"/>
                <a:gd name="T30" fmla="*/ 6428 w 6714"/>
                <a:gd name="T31" fmla="*/ 4819 h 6713"/>
                <a:gd name="T32" fmla="*/ 288 w 6714"/>
                <a:gd name="T33" fmla="*/ 5107 h 6713"/>
                <a:gd name="T34" fmla="*/ 1404 w 6714"/>
                <a:gd name="T35" fmla="*/ 5107 h 6713"/>
                <a:gd name="T36" fmla="*/ 288 w 6714"/>
                <a:gd name="T37" fmla="*/ 6225 h 6713"/>
                <a:gd name="T38" fmla="*/ 288 w 6714"/>
                <a:gd name="T39" fmla="*/ 5107 h 6713"/>
                <a:gd name="T40" fmla="*/ 288 w 6714"/>
                <a:gd name="T41" fmla="*/ 4819 h 6713"/>
                <a:gd name="T42" fmla="*/ 288 w 6714"/>
                <a:gd name="T43" fmla="*/ 3499 h 6713"/>
                <a:gd name="T44" fmla="*/ 454 w 6714"/>
                <a:gd name="T45" fmla="*/ 3499 h 6713"/>
                <a:gd name="T46" fmla="*/ 454 w 6714"/>
                <a:gd name="T47" fmla="*/ 3212 h 6713"/>
                <a:gd name="T48" fmla="*/ 288 w 6714"/>
                <a:gd name="T49" fmla="*/ 3212 h 6713"/>
                <a:gd name="T50" fmla="*/ 288 w 6714"/>
                <a:gd name="T51" fmla="*/ 1892 h 6713"/>
                <a:gd name="T52" fmla="*/ 6290 w 6714"/>
                <a:gd name="T53" fmla="*/ 1892 h 6713"/>
                <a:gd name="T54" fmla="*/ 4986 w 6714"/>
                <a:gd name="T55" fmla="*/ 3210 h 6713"/>
                <a:gd name="T56" fmla="*/ 4124 w 6714"/>
                <a:gd name="T57" fmla="*/ 3210 h 6713"/>
                <a:gd name="T58" fmla="*/ 3930 w 6714"/>
                <a:gd name="T59" fmla="*/ 3405 h 6713"/>
                <a:gd name="T60" fmla="*/ 3930 w 6714"/>
                <a:gd name="T61" fmla="*/ 3212 h 6713"/>
                <a:gd name="T62" fmla="*/ 3640 w 6714"/>
                <a:gd name="T63" fmla="*/ 3212 h 6713"/>
                <a:gd name="T64" fmla="*/ 3640 w 6714"/>
                <a:gd name="T65" fmla="*/ 3499 h 6713"/>
                <a:gd name="T66" fmla="*/ 3834 w 6714"/>
                <a:gd name="T67" fmla="*/ 3499 h 6713"/>
                <a:gd name="T68" fmla="*/ 2514 w 6714"/>
                <a:gd name="T69" fmla="*/ 4819 h 6713"/>
                <a:gd name="T70" fmla="*/ 288 w 6714"/>
                <a:gd name="T71" fmla="*/ 4819 h 6713"/>
                <a:gd name="T72" fmla="*/ 6428 w 6714"/>
                <a:gd name="T73" fmla="*/ 286 h 6713"/>
                <a:gd name="T74" fmla="*/ 6428 w 6714"/>
                <a:gd name="T75" fmla="*/ 1606 h 6713"/>
                <a:gd name="T76" fmla="*/ 288 w 6714"/>
                <a:gd name="T77" fmla="*/ 1606 h 6713"/>
                <a:gd name="T78" fmla="*/ 288 w 6714"/>
                <a:gd name="T79" fmla="*/ 286 h 6713"/>
                <a:gd name="T80" fmla="*/ 6428 w 6714"/>
                <a:gd name="T81" fmla="*/ 286 h 6713"/>
                <a:gd name="T82" fmla="*/ 490 w 6714"/>
                <a:gd name="T83" fmla="*/ 6427 h 6713"/>
                <a:gd name="T84" fmla="*/ 1810 w 6714"/>
                <a:gd name="T85" fmla="*/ 5107 h 6713"/>
                <a:gd name="T86" fmla="*/ 6428 w 6714"/>
                <a:gd name="T87" fmla="*/ 5107 h 6713"/>
                <a:gd name="T88" fmla="*/ 6428 w 6714"/>
                <a:gd name="T89" fmla="*/ 6427 h 6713"/>
                <a:gd name="T90" fmla="*/ 490 w 6714"/>
                <a:gd name="T91" fmla="*/ 6427 h 6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14" h="6713">
                  <a:moveTo>
                    <a:pt x="0" y="0"/>
                  </a:moveTo>
                  <a:lnTo>
                    <a:pt x="0" y="6713"/>
                  </a:lnTo>
                  <a:lnTo>
                    <a:pt x="6714" y="6713"/>
                  </a:lnTo>
                  <a:lnTo>
                    <a:pt x="6714" y="0"/>
                  </a:lnTo>
                  <a:lnTo>
                    <a:pt x="0" y="0"/>
                  </a:lnTo>
                  <a:close/>
                  <a:moveTo>
                    <a:pt x="6428" y="4819"/>
                  </a:moveTo>
                  <a:lnTo>
                    <a:pt x="2920" y="4819"/>
                  </a:lnTo>
                  <a:lnTo>
                    <a:pt x="4242" y="3497"/>
                  </a:lnTo>
                  <a:lnTo>
                    <a:pt x="5106" y="3497"/>
                  </a:lnTo>
                  <a:lnTo>
                    <a:pt x="5378" y="3222"/>
                  </a:lnTo>
                  <a:lnTo>
                    <a:pt x="5378" y="3499"/>
                  </a:lnTo>
                  <a:lnTo>
                    <a:pt x="5668" y="3499"/>
                  </a:lnTo>
                  <a:lnTo>
                    <a:pt x="5668" y="3212"/>
                  </a:lnTo>
                  <a:lnTo>
                    <a:pt x="5386" y="3212"/>
                  </a:lnTo>
                  <a:lnTo>
                    <a:pt x="6428" y="2160"/>
                  </a:lnTo>
                  <a:lnTo>
                    <a:pt x="6428" y="4819"/>
                  </a:lnTo>
                  <a:close/>
                  <a:moveTo>
                    <a:pt x="288" y="5107"/>
                  </a:moveTo>
                  <a:lnTo>
                    <a:pt x="1404" y="5107"/>
                  </a:lnTo>
                  <a:lnTo>
                    <a:pt x="288" y="6225"/>
                  </a:lnTo>
                  <a:lnTo>
                    <a:pt x="288" y="5107"/>
                  </a:lnTo>
                  <a:close/>
                  <a:moveTo>
                    <a:pt x="288" y="4819"/>
                  </a:moveTo>
                  <a:lnTo>
                    <a:pt x="288" y="3499"/>
                  </a:lnTo>
                  <a:lnTo>
                    <a:pt x="454" y="3499"/>
                  </a:lnTo>
                  <a:lnTo>
                    <a:pt x="454" y="3212"/>
                  </a:lnTo>
                  <a:lnTo>
                    <a:pt x="288" y="3212"/>
                  </a:lnTo>
                  <a:lnTo>
                    <a:pt x="288" y="1892"/>
                  </a:lnTo>
                  <a:lnTo>
                    <a:pt x="6290" y="1892"/>
                  </a:lnTo>
                  <a:lnTo>
                    <a:pt x="4986" y="3210"/>
                  </a:lnTo>
                  <a:lnTo>
                    <a:pt x="4124" y="3210"/>
                  </a:lnTo>
                  <a:lnTo>
                    <a:pt x="3930" y="3405"/>
                  </a:lnTo>
                  <a:lnTo>
                    <a:pt x="3930" y="3212"/>
                  </a:lnTo>
                  <a:lnTo>
                    <a:pt x="3640" y="3212"/>
                  </a:lnTo>
                  <a:lnTo>
                    <a:pt x="3640" y="3499"/>
                  </a:lnTo>
                  <a:lnTo>
                    <a:pt x="3834" y="3499"/>
                  </a:lnTo>
                  <a:lnTo>
                    <a:pt x="2514" y="4819"/>
                  </a:lnTo>
                  <a:lnTo>
                    <a:pt x="288" y="4819"/>
                  </a:lnTo>
                  <a:close/>
                  <a:moveTo>
                    <a:pt x="6428" y="286"/>
                  </a:moveTo>
                  <a:lnTo>
                    <a:pt x="6428" y="1606"/>
                  </a:lnTo>
                  <a:lnTo>
                    <a:pt x="288" y="1606"/>
                  </a:lnTo>
                  <a:lnTo>
                    <a:pt x="288" y="286"/>
                  </a:lnTo>
                  <a:lnTo>
                    <a:pt x="6428" y="286"/>
                  </a:lnTo>
                  <a:close/>
                  <a:moveTo>
                    <a:pt x="490" y="6427"/>
                  </a:moveTo>
                  <a:lnTo>
                    <a:pt x="1810" y="5107"/>
                  </a:lnTo>
                  <a:lnTo>
                    <a:pt x="6428" y="5107"/>
                  </a:lnTo>
                  <a:lnTo>
                    <a:pt x="6428" y="6427"/>
                  </a:lnTo>
                  <a:lnTo>
                    <a:pt x="490" y="6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" name="Rectangle 161">
              <a:extLst>
                <a:ext uri="{FF2B5EF4-FFF2-40B4-BE49-F238E27FC236}">
                  <a16:creationId xmlns:a16="http://schemas.microsoft.com/office/drawing/2014/main" id="{491A07D0-3AEE-4CE2-9464-3AD57E2D8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4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" name="Rectangle 162">
              <a:extLst>
                <a:ext uri="{FF2B5EF4-FFF2-40B4-BE49-F238E27FC236}">
                  <a16:creationId xmlns:a16="http://schemas.microsoft.com/office/drawing/2014/main" id="{6377F73A-CC75-4A8D-AB79-217F3DA40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" name="Rectangle 163">
              <a:extLst>
                <a:ext uri="{FF2B5EF4-FFF2-40B4-BE49-F238E27FC236}">
                  <a16:creationId xmlns:a16="http://schemas.microsoft.com/office/drawing/2014/main" id="{1CDF80D6-5778-4314-B866-53976ADD6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" name="Rectangle 164">
              <a:extLst>
                <a:ext uri="{FF2B5EF4-FFF2-40B4-BE49-F238E27FC236}">
                  <a16:creationId xmlns:a16="http://schemas.microsoft.com/office/drawing/2014/main" id="{86E0FE51-0277-49E3-B76D-C2065FFFA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" name="Rectangle 165">
              <a:extLst>
                <a:ext uri="{FF2B5EF4-FFF2-40B4-BE49-F238E27FC236}">
                  <a16:creationId xmlns:a16="http://schemas.microsoft.com/office/drawing/2014/main" id="{D35D2B0F-F263-4A12-A862-D648579D3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" name="Rectangle 166">
              <a:extLst>
                <a:ext uri="{FF2B5EF4-FFF2-40B4-BE49-F238E27FC236}">
                  <a16:creationId xmlns:a16="http://schemas.microsoft.com/office/drawing/2014/main" id="{B50BB45A-C162-43B6-86E9-CEE8D5B54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4D05EF7-99BB-43D3-808D-7C2991EE35CA}"/>
              </a:ext>
            </a:extLst>
          </p:cNvPr>
          <p:cNvSpPr txBox="1"/>
          <p:nvPr/>
        </p:nvSpPr>
        <p:spPr>
          <a:xfrm>
            <a:off x="1547664" y="3212976"/>
            <a:ext cx="6643681" cy="26930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880" indent="-182880" algn="ctr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dirty="0" err="1"/>
              <a:t>Market</a:t>
            </a:r>
            <a:r>
              <a:rPr lang="es-UY" dirty="0"/>
              <a:t> </a:t>
            </a:r>
            <a:r>
              <a:rPr lang="es-UY" dirty="0" err="1"/>
              <a:t>Approach</a:t>
            </a:r>
            <a:r>
              <a:rPr lang="es-UY" dirty="0"/>
              <a:t>:  USD 2.000.000</a:t>
            </a:r>
          </a:p>
          <a:p>
            <a:pPr marL="182880" indent="-182880" algn="ctr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strike="sngStrike" dirty="0" err="1"/>
              <a:t>Income</a:t>
            </a:r>
            <a:r>
              <a:rPr lang="es-UY" strike="sngStrike" dirty="0"/>
              <a:t> </a:t>
            </a:r>
            <a:r>
              <a:rPr lang="es-UY" strike="sngStrike" dirty="0" err="1"/>
              <a:t>Approach</a:t>
            </a:r>
            <a:r>
              <a:rPr lang="es-UY" strike="sngStrike" dirty="0"/>
              <a:t>: </a:t>
            </a:r>
            <a:r>
              <a:rPr lang="es-UY" dirty="0"/>
              <a:t>USD 1.800.000</a:t>
            </a:r>
          </a:p>
          <a:p>
            <a:pPr algn="ctr"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s-UY" b="1" dirty="0"/>
              <a:t>    </a:t>
            </a:r>
            <a:r>
              <a:rPr lang="es-UY" sz="2000" b="1" dirty="0"/>
              <a:t>USD 1.900.000 vs USD 2.500.000</a:t>
            </a:r>
          </a:p>
          <a:p>
            <a:pPr marL="182880" indent="-182880" algn="ctr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2200" b="1" dirty="0">
              <a:solidFill>
                <a:schemeClr val="accent1"/>
              </a:solidFill>
            </a:endParaRPr>
          </a:p>
          <a:p>
            <a:pPr marL="182880" indent="-182880" algn="ctr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sz="2000" b="1" dirty="0" err="1">
                <a:solidFill>
                  <a:schemeClr val="accent1"/>
                </a:solidFill>
              </a:rPr>
              <a:t>Market</a:t>
            </a:r>
            <a:r>
              <a:rPr lang="es-UY" sz="2000" b="1" dirty="0">
                <a:solidFill>
                  <a:schemeClr val="accent1"/>
                </a:solidFill>
              </a:rPr>
              <a:t> </a:t>
            </a:r>
            <a:r>
              <a:rPr lang="es-UY" sz="2000" b="1" dirty="0" err="1">
                <a:solidFill>
                  <a:schemeClr val="accent1"/>
                </a:solidFill>
              </a:rPr>
              <a:t>Approach</a:t>
            </a:r>
            <a:r>
              <a:rPr lang="es-UY" sz="2000" b="1" dirty="0">
                <a:solidFill>
                  <a:schemeClr val="accent1"/>
                </a:solidFill>
              </a:rPr>
              <a:t>/ </a:t>
            </a:r>
            <a:r>
              <a:rPr lang="es-UY" sz="2000" b="1" dirty="0" err="1">
                <a:solidFill>
                  <a:schemeClr val="accent1"/>
                </a:solidFill>
              </a:rPr>
              <a:t>Indice</a:t>
            </a:r>
            <a:r>
              <a:rPr lang="es-UY" sz="2000" b="1" dirty="0">
                <a:solidFill>
                  <a:schemeClr val="accent1"/>
                </a:solidFill>
              </a:rPr>
              <a:t> Damodaran : USD 5.000.000</a:t>
            </a:r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400" dirty="0"/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400" dirty="0"/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400" dirty="0"/>
          </a:p>
        </p:txBody>
      </p:sp>
    </p:spTree>
    <p:extLst>
      <p:ext uri="{BB962C8B-B14F-4D97-AF65-F5344CB8AC3E}">
        <p14:creationId xmlns:p14="http://schemas.microsoft.com/office/powerpoint/2010/main" val="2999571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446509" y="1846263"/>
            <a:ext cx="8229600" cy="4068762"/>
          </a:xfrm>
        </p:spPr>
        <p:txBody>
          <a:bodyPr/>
          <a:lstStyle/>
          <a:p>
            <a:pPr marL="0" indent="0">
              <a:spcAft>
                <a:spcPts val="675"/>
              </a:spcAft>
              <a:buNone/>
            </a:pPr>
            <a:r>
              <a:rPr lang="es-UY" b="1" dirty="0"/>
              <a:t>1) Interpretación art. 39 T.4: No aplica</a:t>
            </a:r>
          </a:p>
          <a:p>
            <a:pPr marL="257175" indent="-257175">
              <a:buFontTx/>
              <a:buChar char="-"/>
            </a:pPr>
            <a:endParaRPr lang="es-UY" sz="1000" dirty="0"/>
          </a:p>
          <a:p>
            <a:pPr marL="257175" indent="-257175">
              <a:buFontTx/>
              <a:buChar char="-"/>
            </a:pPr>
            <a:r>
              <a:rPr lang="es-UY" dirty="0"/>
              <a:t>Método literal (insuficiente)</a:t>
            </a:r>
          </a:p>
          <a:p>
            <a:pPr marL="257175" indent="-257175">
              <a:buFontTx/>
              <a:buChar char="-"/>
            </a:pPr>
            <a:r>
              <a:rPr lang="es-UY" dirty="0"/>
              <a:t>Método teleológico</a:t>
            </a:r>
          </a:p>
          <a:p>
            <a:pPr marL="257175" indent="-257175">
              <a:buFontTx/>
              <a:buChar char="-"/>
            </a:pPr>
            <a:r>
              <a:rPr lang="es-UY" dirty="0"/>
              <a:t>Método lógico sistemático</a:t>
            </a:r>
          </a:p>
          <a:p>
            <a:pPr marL="257175" indent="-257175">
              <a:buFontTx/>
              <a:buChar char="-"/>
            </a:pPr>
            <a:r>
              <a:rPr lang="es-UY" dirty="0"/>
              <a:t>Ajuste correlativo</a:t>
            </a:r>
          </a:p>
          <a:p>
            <a:endParaRPr lang="es-UY" dirty="0"/>
          </a:p>
          <a:p>
            <a:endParaRPr lang="es-UY" dirty="0"/>
          </a:p>
          <a:p>
            <a:pPr marL="0" indent="0">
              <a:buNone/>
            </a:pPr>
            <a:r>
              <a:rPr lang="es-UY" b="1" dirty="0"/>
              <a:t>2) La tasación fue correcta:</a:t>
            </a:r>
          </a:p>
          <a:p>
            <a:pPr marL="0" indent="0">
              <a:buNone/>
            </a:pPr>
            <a:endParaRPr lang="es-UY" sz="1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UY" dirty="0">
                <a:solidFill>
                  <a:schemeClr val="accent1"/>
                </a:solidFill>
              </a:rPr>
              <a:t>-</a:t>
            </a:r>
            <a:r>
              <a:rPr lang="es-UY" dirty="0"/>
              <a:t> El ajuste realizado por DGI fue inmotivado</a:t>
            </a:r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0" indent="0">
              <a:buClr>
                <a:schemeClr val="accent5"/>
              </a:buClr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+mn-lt"/>
              </a:rPr>
              <a:t>Posición Contribuyente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" name="Freeform 92">
            <a:extLst>
              <a:ext uri="{FF2B5EF4-FFF2-40B4-BE49-F238E27FC236}">
                <a16:creationId xmlns:a16="http://schemas.microsoft.com/office/drawing/2014/main" id="{E079990A-E09A-4750-95BA-371A22A250F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623750" y="2054051"/>
            <a:ext cx="870373" cy="870893"/>
          </a:xfrm>
          <a:custGeom>
            <a:avLst/>
            <a:gdLst>
              <a:gd name="T0" fmla="*/ 0 w 6682"/>
              <a:gd name="T1" fmla="*/ 0 h 6686"/>
              <a:gd name="T2" fmla="*/ 0 w 6682"/>
              <a:gd name="T3" fmla="*/ 6686 h 6686"/>
              <a:gd name="T4" fmla="*/ 6682 w 6682"/>
              <a:gd name="T5" fmla="*/ 6686 h 6686"/>
              <a:gd name="T6" fmla="*/ 6682 w 6682"/>
              <a:gd name="T7" fmla="*/ 0 h 6686"/>
              <a:gd name="T8" fmla="*/ 0 w 6682"/>
              <a:gd name="T9" fmla="*/ 0 h 6686"/>
              <a:gd name="T10" fmla="*/ 6396 w 6682"/>
              <a:gd name="T11" fmla="*/ 6402 h 6686"/>
              <a:gd name="T12" fmla="*/ 488 w 6682"/>
              <a:gd name="T13" fmla="*/ 6402 h 6686"/>
              <a:gd name="T14" fmla="*/ 3017 w 6682"/>
              <a:gd name="T15" fmla="*/ 3871 h 6686"/>
              <a:gd name="T16" fmla="*/ 4181 w 6682"/>
              <a:gd name="T17" fmla="*/ 5036 h 6686"/>
              <a:gd name="T18" fmla="*/ 5590 w 6682"/>
              <a:gd name="T19" fmla="*/ 3625 h 6686"/>
              <a:gd name="T20" fmla="*/ 3059 w 6682"/>
              <a:gd name="T21" fmla="*/ 1092 h 6686"/>
              <a:gd name="T22" fmla="*/ 1650 w 6682"/>
              <a:gd name="T23" fmla="*/ 2503 h 6686"/>
              <a:gd name="T24" fmla="*/ 2815 w 6682"/>
              <a:gd name="T25" fmla="*/ 3669 h 6686"/>
              <a:gd name="T26" fmla="*/ 284 w 6682"/>
              <a:gd name="T27" fmla="*/ 6202 h 6686"/>
              <a:gd name="T28" fmla="*/ 284 w 6682"/>
              <a:gd name="T29" fmla="*/ 284 h 6686"/>
              <a:gd name="T30" fmla="*/ 6396 w 6682"/>
              <a:gd name="T31" fmla="*/ 284 h 6686"/>
              <a:gd name="T32" fmla="*/ 6396 w 6682"/>
              <a:gd name="T33" fmla="*/ 6402 h 6686"/>
              <a:gd name="T34" fmla="*/ 2051 w 6682"/>
              <a:gd name="T35" fmla="*/ 2503 h 6686"/>
              <a:gd name="T36" fmla="*/ 3059 w 6682"/>
              <a:gd name="T37" fmla="*/ 1494 h 6686"/>
              <a:gd name="T38" fmla="*/ 3273 w 6682"/>
              <a:gd name="T39" fmla="*/ 1711 h 6686"/>
              <a:gd name="T40" fmla="*/ 2267 w 6682"/>
              <a:gd name="T41" fmla="*/ 2717 h 6686"/>
              <a:gd name="T42" fmla="*/ 2051 w 6682"/>
              <a:gd name="T43" fmla="*/ 2503 h 6686"/>
              <a:gd name="T44" fmla="*/ 3473 w 6682"/>
              <a:gd name="T45" fmla="*/ 1911 h 6686"/>
              <a:gd name="T46" fmla="*/ 4781 w 6682"/>
              <a:gd name="T47" fmla="*/ 3219 h 6686"/>
              <a:gd name="T48" fmla="*/ 3775 w 6682"/>
              <a:gd name="T49" fmla="*/ 4225 h 6686"/>
              <a:gd name="T50" fmla="*/ 2467 w 6682"/>
              <a:gd name="T51" fmla="*/ 2917 h 6686"/>
              <a:gd name="T52" fmla="*/ 3473 w 6682"/>
              <a:gd name="T53" fmla="*/ 1911 h 6686"/>
              <a:gd name="T54" fmla="*/ 5186 w 6682"/>
              <a:gd name="T55" fmla="*/ 3625 h 6686"/>
              <a:gd name="T56" fmla="*/ 4181 w 6682"/>
              <a:gd name="T57" fmla="*/ 4631 h 6686"/>
              <a:gd name="T58" fmla="*/ 3975 w 6682"/>
              <a:gd name="T59" fmla="*/ 4427 h 6686"/>
              <a:gd name="T60" fmla="*/ 4983 w 6682"/>
              <a:gd name="T61" fmla="*/ 3421 h 6686"/>
              <a:gd name="T62" fmla="*/ 5186 w 6682"/>
              <a:gd name="T63" fmla="*/ 3625 h 6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82" h="6686">
                <a:moveTo>
                  <a:pt x="0" y="0"/>
                </a:moveTo>
                <a:lnTo>
                  <a:pt x="0" y="6686"/>
                </a:lnTo>
                <a:lnTo>
                  <a:pt x="6682" y="6686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6396" y="6402"/>
                </a:moveTo>
                <a:lnTo>
                  <a:pt x="488" y="6402"/>
                </a:lnTo>
                <a:lnTo>
                  <a:pt x="3017" y="3871"/>
                </a:lnTo>
                <a:lnTo>
                  <a:pt x="4181" y="5036"/>
                </a:lnTo>
                <a:lnTo>
                  <a:pt x="5590" y="3625"/>
                </a:lnTo>
                <a:lnTo>
                  <a:pt x="3059" y="1092"/>
                </a:lnTo>
                <a:lnTo>
                  <a:pt x="1650" y="2503"/>
                </a:lnTo>
                <a:lnTo>
                  <a:pt x="2815" y="3669"/>
                </a:lnTo>
                <a:lnTo>
                  <a:pt x="284" y="6202"/>
                </a:lnTo>
                <a:lnTo>
                  <a:pt x="284" y="284"/>
                </a:lnTo>
                <a:lnTo>
                  <a:pt x="6396" y="284"/>
                </a:lnTo>
                <a:lnTo>
                  <a:pt x="6396" y="6402"/>
                </a:lnTo>
                <a:close/>
                <a:moveTo>
                  <a:pt x="2051" y="2503"/>
                </a:moveTo>
                <a:lnTo>
                  <a:pt x="3059" y="1494"/>
                </a:lnTo>
                <a:lnTo>
                  <a:pt x="3273" y="1711"/>
                </a:lnTo>
                <a:lnTo>
                  <a:pt x="2267" y="2717"/>
                </a:lnTo>
                <a:lnTo>
                  <a:pt x="2051" y="2503"/>
                </a:lnTo>
                <a:close/>
                <a:moveTo>
                  <a:pt x="3473" y="1911"/>
                </a:moveTo>
                <a:lnTo>
                  <a:pt x="4781" y="3219"/>
                </a:lnTo>
                <a:lnTo>
                  <a:pt x="3775" y="4225"/>
                </a:lnTo>
                <a:lnTo>
                  <a:pt x="2467" y="2917"/>
                </a:lnTo>
                <a:lnTo>
                  <a:pt x="3473" y="1911"/>
                </a:lnTo>
                <a:close/>
                <a:moveTo>
                  <a:pt x="5186" y="3625"/>
                </a:moveTo>
                <a:lnTo>
                  <a:pt x="4181" y="4631"/>
                </a:lnTo>
                <a:lnTo>
                  <a:pt x="3975" y="4427"/>
                </a:lnTo>
                <a:lnTo>
                  <a:pt x="4983" y="3421"/>
                </a:lnTo>
                <a:lnTo>
                  <a:pt x="5186" y="362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grpSp>
        <p:nvGrpSpPr>
          <p:cNvPr id="8" name="Group 159">
            <a:extLst>
              <a:ext uri="{FF2B5EF4-FFF2-40B4-BE49-F238E27FC236}">
                <a16:creationId xmlns:a16="http://schemas.microsoft.com/office/drawing/2014/main" id="{B5EED5A4-E3BF-4E62-BD4A-0C62C5177B6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23101" y="4170006"/>
            <a:ext cx="871023" cy="870893"/>
            <a:chOff x="986" y="0"/>
            <a:chExt cx="6714" cy="6713"/>
          </a:xfrm>
          <a:solidFill>
            <a:schemeClr val="accent6"/>
          </a:solidFill>
        </p:grpSpPr>
        <p:sp>
          <p:nvSpPr>
            <p:cNvPr id="10" name="Freeform 160">
              <a:extLst>
                <a:ext uri="{FF2B5EF4-FFF2-40B4-BE49-F238E27FC236}">
                  <a16:creationId xmlns:a16="http://schemas.microsoft.com/office/drawing/2014/main" id="{C9CA5503-C355-4AC0-BE09-C1F27BE4A3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" y="0"/>
              <a:ext cx="6714" cy="6713"/>
            </a:xfrm>
            <a:custGeom>
              <a:avLst/>
              <a:gdLst>
                <a:gd name="T0" fmla="*/ 0 w 6714"/>
                <a:gd name="T1" fmla="*/ 0 h 6713"/>
                <a:gd name="T2" fmla="*/ 0 w 6714"/>
                <a:gd name="T3" fmla="*/ 6713 h 6713"/>
                <a:gd name="T4" fmla="*/ 6714 w 6714"/>
                <a:gd name="T5" fmla="*/ 6713 h 6713"/>
                <a:gd name="T6" fmla="*/ 6714 w 6714"/>
                <a:gd name="T7" fmla="*/ 0 h 6713"/>
                <a:gd name="T8" fmla="*/ 0 w 6714"/>
                <a:gd name="T9" fmla="*/ 0 h 6713"/>
                <a:gd name="T10" fmla="*/ 6428 w 6714"/>
                <a:gd name="T11" fmla="*/ 4819 h 6713"/>
                <a:gd name="T12" fmla="*/ 2920 w 6714"/>
                <a:gd name="T13" fmla="*/ 4819 h 6713"/>
                <a:gd name="T14" fmla="*/ 4242 w 6714"/>
                <a:gd name="T15" fmla="*/ 3497 h 6713"/>
                <a:gd name="T16" fmla="*/ 5106 w 6714"/>
                <a:gd name="T17" fmla="*/ 3497 h 6713"/>
                <a:gd name="T18" fmla="*/ 5378 w 6714"/>
                <a:gd name="T19" fmla="*/ 3222 h 6713"/>
                <a:gd name="T20" fmla="*/ 5378 w 6714"/>
                <a:gd name="T21" fmla="*/ 3499 h 6713"/>
                <a:gd name="T22" fmla="*/ 5668 w 6714"/>
                <a:gd name="T23" fmla="*/ 3499 h 6713"/>
                <a:gd name="T24" fmla="*/ 5668 w 6714"/>
                <a:gd name="T25" fmla="*/ 3212 h 6713"/>
                <a:gd name="T26" fmla="*/ 5386 w 6714"/>
                <a:gd name="T27" fmla="*/ 3212 h 6713"/>
                <a:gd name="T28" fmla="*/ 6428 w 6714"/>
                <a:gd name="T29" fmla="*/ 2160 h 6713"/>
                <a:gd name="T30" fmla="*/ 6428 w 6714"/>
                <a:gd name="T31" fmla="*/ 4819 h 6713"/>
                <a:gd name="T32" fmla="*/ 288 w 6714"/>
                <a:gd name="T33" fmla="*/ 5107 h 6713"/>
                <a:gd name="T34" fmla="*/ 1404 w 6714"/>
                <a:gd name="T35" fmla="*/ 5107 h 6713"/>
                <a:gd name="T36" fmla="*/ 288 w 6714"/>
                <a:gd name="T37" fmla="*/ 6225 h 6713"/>
                <a:gd name="T38" fmla="*/ 288 w 6714"/>
                <a:gd name="T39" fmla="*/ 5107 h 6713"/>
                <a:gd name="T40" fmla="*/ 288 w 6714"/>
                <a:gd name="T41" fmla="*/ 4819 h 6713"/>
                <a:gd name="T42" fmla="*/ 288 w 6714"/>
                <a:gd name="T43" fmla="*/ 3499 h 6713"/>
                <a:gd name="T44" fmla="*/ 454 w 6714"/>
                <a:gd name="T45" fmla="*/ 3499 h 6713"/>
                <a:gd name="T46" fmla="*/ 454 w 6714"/>
                <a:gd name="T47" fmla="*/ 3212 h 6713"/>
                <a:gd name="T48" fmla="*/ 288 w 6714"/>
                <a:gd name="T49" fmla="*/ 3212 h 6713"/>
                <a:gd name="T50" fmla="*/ 288 w 6714"/>
                <a:gd name="T51" fmla="*/ 1892 h 6713"/>
                <a:gd name="T52" fmla="*/ 6290 w 6714"/>
                <a:gd name="T53" fmla="*/ 1892 h 6713"/>
                <a:gd name="T54" fmla="*/ 4986 w 6714"/>
                <a:gd name="T55" fmla="*/ 3210 h 6713"/>
                <a:gd name="T56" fmla="*/ 4124 w 6714"/>
                <a:gd name="T57" fmla="*/ 3210 h 6713"/>
                <a:gd name="T58" fmla="*/ 3930 w 6714"/>
                <a:gd name="T59" fmla="*/ 3405 h 6713"/>
                <a:gd name="T60" fmla="*/ 3930 w 6714"/>
                <a:gd name="T61" fmla="*/ 3212 h 6713"/>
                <a:gd name="T62" fmla="*/ 3640 w 6714"/>
                <a:gd name="T63" fmla="*/ 3212 h 6713"/>
                <a:gd name="T64" fmla="*/ 3640 w 6714"/>
                <a:gd name="T65" fmla="*/ 3499 h 6713"/>
                <a:gd name="T66" fmla="*/ 3834 w 6714"/>
                <a:gd name="T67" fmla="*/ 3499 h 6713"/>
                <a:gd name="T68" fmla="*/ 2514 w 6714"/>
                <a:gd name="T69" fmla="*/ 4819 h 6713"/>
                <a:gd name="T70" fmla="*/ 288 w 6714"/>
                <a:gd name="T71" fmla="*/ 4819 h 6713"/>
                <a:gd name="T72" fmla="*/ 6428 w 6714"/>
                <a:gd name="T73" fmla="*/ 286 h 6713"/>
                <a:gd name="T74" fmla="*/ 6428 w 6714"/>
                <a:gd name="T75" fmla="*/ 1606 h 6713"/>
                <a:gd name="T76" fmla="*/ 288 w 6714"/>
                <a:gd name="T77" fmla="*/ 1606 h 6713"/>
                <a:gd name="T78" fmla="*/ 288 w 6714"/>
                <a:gd name="T79" fmla="*/ 286 h 6713"/>
                <a:gd name="T80" fmla="*/ 6428 w 6714"/>
                <a:gd name="T81" fmla="*/ 286 h 6713"/>
                <a:gd name="T82" fmla="*/ 490 w 6714"/>
                <a:gd name="T83" fmla="*/ 6427 h 6713"/>
                <a:gd name="T84" fmla="*/ 1810 w 6714"/>
                <a:gd name="T85" fmla="*/ 5107 h 6713"/>
                <a:gd name="T86" fmla="*/ 6428 w 6714"/>
                <a:gd name="T87" fmla="*/ 5107 h 6713"/>
                <a:gd name="T88" fmla="*/ 6428 w 6714"/>
                <a:gd name="T89" fmla="*/ 6427 h 6713"/>
                <a:gd name="T90" fmla="*/ 490 w 6714"/>
                <a:gd name="T91" fmla="*/ 6427 h 6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14" h="6713">
                  <a:moveTo>
                    <a:pt x="0" y="0"/>
                  </a:moveTo>
                  <a:lnTo>
                    <a:pt x="0" y="6713"/>
                  </a:lnTo>
                  <a:lnTo>
                    <a:pt x="6714" y="6713"/>
                  </a:lnTo>
                  <a:lnTo>
                    <a:pt x="6714" y="0"/>
                  </a:lnTo>
                  <a:lnTo>
                    <a:pt x="0" y="0"/>
                  </a:lnTo>
                  <a:close/>
                  <a:moveTo>
                    <a:pt x="6428" y="4819"/>
                  </a:moveTo>
                  <a:lnTo>
                    <a:pt x="2920" y="4819"/>
                  </a:lnTo>
                  <a:lnTo>
                    <a:pt x="4242" y="3497"/>
                  </a:lnTo>
                  <a:lnTo>
                    <a:pt x="5106" y="3497"/>
                  </a:lnTo>
                  <a:lnTo>
                    <a:pt x="5378" y="3222"/>
                  </a:lnTo>
                  <a:lnTo>
                    <a:pt x="5378" y="3499"/>
                  </a:lnTo>
                  <a:lnTo>
                    <a:pt x="5668" y="3499"/>
                  </a:lnTo>
                  <a:lnTo>
                    <a:pt x="5668" y="3212"/>
                  </a:lnTo>
                  <a:lnTo>
                    <a:pt x="5386" y="3212"/>
                  </a:lnTo>
                  <a:lnTo>
                    <a:pt x="6428" y="2160"/>
                  </a:lnTo>
                  <a:lnTo>
                    <a:pt x="6428" y="4819"/>
                  </a:lnTo>
                  <a:close/>
                  <a:moveTo>
                    <a:pt x="288" y="5107"/>
                  </a:moveTo>
                  <a:lnTo>
                    <a:pt x="1404" y="5107"/>
                  </a:lnTo>
                  <a:lnTo>
                    <a:pt x="288" y="6225"/>
                  </a:lnTo>
                  <a:lnTo>
                    <a:pt x="288" y="5107"/>
                  </a:lnTo>
                  <a:close/>
                  <a:moveTo>
                    <a:pt x="288" y="4819"/>
                  </a:moveTo>
                  <a:lnTo>
                    <a:pt x="288" y="3499"/>
                  </a:lnTo>
                  <a:lnTo>
                    <a:pt x="454" y="3499"/>
                  </a:lnTo>
                  <a:lnTo>
                    <a:pt x="454" y="3212"/>
                  </a:lnTo>
                  <a:lnTo>
                    <a:pt x="288" y="3212"/>
                  </a:lnTo>
                  <a:lnTo>
                    <a:pt x="288" y="1892"/>
                  </a:lnTo>
                  <a:lnTo>
                    <a:pt x="6290" y="1892"/>
                  </a:lnTo>
                  <a:lnTo>
                    <a:pt x="4986" y="3210"/>
                  </a:lnTo>
                  <a:lnTo>
                    <a:pt x="4124" y="3210"/>
                  </a:lnTo>
                  <a:lnTo>
                    <a:pt x="3930" y="3405"/>
                  </a:lnTo>
                  <a:lnTo>
                    <a:pt x="3930" y="3212"/>
                  </a:lnTo>
                  <a:lnTo>
                    <a:pt x="3640" y="3212"/>
                  </a:lnTo>
                  <a:lnTo>
                    <a:pt x="3640" y="3499"/>
                  </a:lnTo>
                  <a:lnTo>
                    <a:pt x="3834" y="3499"/>
                  </a:lnTo>
                  <a:lnTo>
                    <a:pt x="2514" y="4819"/>
                  </a:lnTo>
                  <a:lnTo>
                    <a:pt x="288" y="4819"/>
                  </a:lnTo>
                  <a:close/>
                  <a:moveTo>
                    <a:pt x="6428" y="286"/>
                  </a:moveTo>
                  <a:lnTo>
                    <a:pt x="6428" y="1606"/>
                  </a:lnTo>
                  <a:lnTo>
                    <a:pt x="288" y="1606"/>
                  </a:lnTo>
                  <a:lnTo>
                    <a:pt x="288" y="286"/>
                  </a:lnTo>
                  <a:lnTo>
                    <a:pt x="6428" y="286"/>
                  </a:lnTo>
                  <a:close/>
                  <a:moveTo>
                    <a:pt x="490" y="6427"/>
                  </a:moveTo>
                  <a:lnTo>
                    <a:pt x="1810" y="5107"/>
                  </a:lnTo>
                  <a:lnTo>
                    <a:pt x="6428" y="5107"/>
                  </a:lnTo>
                  <a:lnTo>
                    <a:pt x="6428" y="6427"/>
                  </a:lnTo>
                  <a:lnTo>
                    <a:pt x="490" y="6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" name="Rectangle 161">
              <a:extLst>
                <a:ext uri="{FF2B5EF4-FFF2-40B4-BE49-F238E27FC236}">
                  <a16:creationId xmlns:a16="http://schemas.microsoft.com/office/drawing/2014/main" id="{2935EE8D-FAEC-4F16-B92B-9A600511E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4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" name="Rectangle 162">
              <a:extLst>
                <a:ext uri="{FF2B5EF4-FFF2-40B4-BE49-F238E27FC236}">
                  <a16:creationId xmlns:a16="http://schemas.microsoft.com/office/drawing/2014/main" id="{B840A90D-8C6D-4DF2-8E47-F5D3703A6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" name="Rectangle 163">
              <a:extLst>
                <a:ext uri="{FF2B5EF4-FFF2-40B4-BE49-F238E27FC236}">
                  <a16:creationId xmlns:a16="http://schemas.microsoft.com/office/drawing/2014/main" id="{07ABDE20-D5A6-40A9-B77B-D37834DEA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" name="Rectangle 164">
              <a:extLst>
                <a:ext uri="{FF2B5EF4-FFF2-40B4-BE49-F238E27FC236}">
                  <a16:creationId xmlns:a16="http://schemas.microsoft.com/office/drawing/2014/main" id="{B1FF39A4-7410-4530-85F2-77053F8B1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" name="Rectangle 165">
              <a:extLst>
                <a:ext uri="{FF2B5EF4-FFF2-40B4-BE49-F238E27FC236}">
                  <a16:creationId xmlns:a16="http://schemas.microsoft.com/office/drawing/2014/main" id="{A6BDEA8A-53E8-487D-AB98-AF769F719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" name="Rectangle 166">
              <a:extLst>
                <a:ext uri="{FF2B5EF4-FFF2-40B4-BE49-F238E27FC236}">
                  <a16:creationId xmlns:a16="http://schemas.microsoft.com/office/drawing/2014/main" id="{96A4B28B-5788-454B-85B5-4633334EF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</p:spTree>
    <p:extLst>
      <p:ext uri="{BB962C8B-B14F-4D97-AF65-F5344CB8AC3E}">
        <p14:creationId xmlns:p14="http://schemas.microsoft.com/office/powerpoint/2010/main" val="3725333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21493" y="1434465"/>
            <a:ext cx="8365307" cy="4086225"/>
          </a:xfrm>
        </p:spPr>
        <p:txBody>
          <a:bodyPr/>
          <a:lstStyle/>
          <a:p>
            <a:pPr marL="0" indent="0">
              <a:spcAft>
                <a:spcPts val="675"/>
              </a:spcAft>
              <a:buNone/>
            </a:pPr>
            <a:r>
              <a:rPr lang="es-UY" b="1" dirty="0"/>
              <a:t>1) Interpretación art. 39 T.4: Aplica</a:t>
            </a:r>
          </a:p>
          <a:p>
            <a:pPr marL="342900" indent="-342900">
              <a:buFontTx/>
              <a:buChar char="-"/>
            </a:pPr>
            <a:endParaRPr lang="es-UY" sz="1000" dirty="0"/>
          </a:p>
          <a:p>
            <a:pPr marL="342900" indent="-342900">
              <a:buFontTx/>
              <a:buChar char="-"/>
            </a:pPr>
            <a:r>
              <a:rPr lang="es-UY" dirty="0"/>
              <a:t>Votación 4 a 1 </a:t>
            </a:r>
          </a:p>
          <a:p>
            <a:pPr marL="0" indent="0">
              <a:buNone/>
            </a:pPr>
            <a:r>
              <a:rPr lang="es-UY" dirty="0"/>
              <a:t>(Discordia Dr. Echeveste)</a:t>
            </a:r>
          </a:p>
          <a:p>
            <a:endParaRPr lang="es-UY" dirty="0"/>
          </a:p>
          <a:p>
            <a:endParaRPr lang="es-UY" dirty="0"/>
          </a:p>
          <a:p>
            <a:endParaRPr lang="es-UY" dirty="0"/>
          </a:p>
          <a:p>
            <a:pPr marL="0" indent="0">
              <a:buNone/>
            </a:pPr>
            <a:r>
              <a:rPr lang="es-UY" b="1" dirty="0"/>
              <a:t>2) La tasación fue errónea e inmotivada:</a:t>
            </a:r>
          </a:p>
          <a:p>
            <a:pPr marL="342900" indent="-342900">
              <a:buFontTx/>
              <a:buChar char="-"/>
            </a:pPr>
            <a:endParaRPr lang="es-UY" sz="1000" dirty="0"/>
          </a:p>
          <a:p>
            <a:pPr marL="342900" indent="-342900">
              <a:buFontTx/>
              <a:buChar char="-"/>
            </a:pPr>
            <a:r>
              <a:rPr lang="es-UY" dirty="0"/>
              <a:t>Votación 5 en 5 </a:t>
            </a:r>
          </a:p>
          <a:p>
            <a:pPr marL="342900" indent="-342900">
              <a:buFontTx/>
              <a:buChar char="-"/>
            </a:pPr>
            <a:endParaRPr lang="es-UY" dirty="0"/>
          </a:p>
          <a:p>
            <a:pPr marL="0" indent="0">
              <a:buNone/>
            </a:pPr>
            <a:r>
              <a:rPr lang="es-UY" dirty="0"/>
              <a:t>(Dra. </a:t>
            </a:r>
            <a:r>
              <a:rPr lang="es-UY" dirty="0" err="1"/>
              <a:t>Klett</a:t>
            </a:r>
            <a:r>
              <a:rPr lang="es-UY" dirty="0"/>
              <a:t>   “no hay prueba fehaciente que las prestaciones y condiciones de la operación en cuestión no se ajustan a las prácticas de mercado entre entidades independientes)</a:t>
            </a:r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137160" indent="-342900">
              <a:spcAft>
                <a:spcPts val="675"/>
              </a:spcAft>
              <a:buAutoNum type="arabicParenR"/>
            </a:pPr>
            <a:endParaRPr lang="es-UY" b="1" dirty="0"/>
          </a:p>
          <a:p>
            <a:pPr marL="0" indent="0">
              <a:buClr>
                <a:schemeClr val="accent5"/>
              </a:buClr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+mn-lt"/>
              </a:rPr>
              <a:t>Posición TCA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Freeform 92">
            <a:extLst>
              <a:ext uri="{FF2B5EF4-FFF2-40B4-BE49-F238E27FC236}">
                <a16:creationId xmlns:a16="http://schemas.microsoft.com/office/drawing/2014/main" id="{E079990A-E09A-4750-95BA-371A22A250F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675861" y="1434466"/>
            <a:ext cx="813188" cy="813673"/>
          </a:xfrm>
          <a:custGeom>
            <a:avLst/>
            <a:gdLst>
              <a:gd name="T0" fmla="*/ 0 w 6682"/>
              <a:gd name="T1" fmla="*/ 0 h 6686"/>
              <a:gd name="T2" fmla="*/ 0 w 6682"/>
              <a:gd name="T3" fmla="*/ 6686 h 6686"/>
              <a:gd name="T4" fmla="*/ 6682 w 6682"/>
              <a:gd name="T5" fmla="*/ 6686 h 6686"/>
              <a:gd name="T6" fmla="*/ 6682 w 6682"/>
              <a:gd name="T7" fmla="*/ 0 h 6686"/>
              <a:gd name="T8" fmla="*/ 0 w 6682"/>
              <a:gd name="T9" fmla="*/ 0 h 6686"/>
              <a:gd name="T10" fmla="*/ 6396 w 6682"/>
              <a:gd name="T11" fmla="*/ 6402 h 6686"/>
              <a:gd name="T12" fmla="*/ 488 w 6682"/>
              <a:gd name="T13" fmla="*/ 6402 h 6686"/>
              <a:gd name="T14" fmla="*/ 3017 w 6682"/>
              <a:gd name="T15" fmla="*/ 3871 h 6686"/>
              <a:gd name="T16" fmla="*/ 4181 w 6682"/>
              <a:gd name="T17" fmla="*/ 5036 h 6686"/>
              <a:gd name="T18" fmla="*/ 5590 w 6682"/>
              <a:gd name="T19" fmla="*/ 3625 h 6686"/>
              <a:gd name="T20" fmla="*/ 3059 w 6682"/>
              <a:gd name="T21" fmla="*/ 1092 h 6686"/>
              <a:gd name="T22" fmla="*/ 1650 w 6682"/>
              <a:gd name="T23" fmla="*/ 2503 h 6686"/>
              <a:gd name="T24" fmla="*/ 2815 w 6682"/>
              <a:gd name="T25" fmla="*/ 3669 h 6686"/>
              <a:gd name="T26" fmla="*/ 284 w 6682"/>
              <a:gd name="T27" fmla="*/ 6202 h 6686"/>
              <a:gd name="T28" fmla="*/ 284 w 6682"/>
              <a:gd name="T29" fmla="*/ 284 h 6686"/>
              <a:gd name="T30" fmla="*/ 6396 w 6682"/>
              <a:gd name="T31" fmla="*/ 284 h 6686"/>
              <a:gd name="T32" fmla="*/ 6396 w 6682"/>
              <a:gd name="T33" fmla="*/ 6402 h 6686"/>
              <a:gd name="T34" fmla="*/ 2051 w 6682"/>
              <a:gd name="T35" fmla="*/ 2503 h 6686"/>
              <a:gd name="T36" fmla="*/ 3059 w 6682"/>
              <a:gd name="T37" fmla="*/ 1494 h 6686"/>
              <a:gd name="T38" fmla="*/ 3273 w 6682"/>
              <a:gd name="T39" fmla="*/ 1711 h 6686"/>
              <a:gd name="T40" fmla="*/ 2267 w 6682"/>
              <a:gd name="T41" fmla="*/ 2717 h 6686"/>
              <a:gd name="T42" fmla="*/ 2051 w 6682"/>
              <a:gd name="T43" fmla="*/ 2503 h 6686"/>
              <a:gd name="T44" fmla="*/ 3473 w 6682"/>
              <a:gd name="T45" fmla="*/ 1911 h 6686"/>
              <a:gd name="T46" fmla="*/ 4781 w 6682"/>
              <a:gd name="T47" fmla="*/ 3219 h 6686"/>
              <a:gd name="T48" fmla="*/ 3775 w 6682"/>
              <a:gd name="T49" fmla="*/ 4225 h 6686"/>
              <a:gd name="T50" fmla="*/ 2467 w 6682"/>
              <a:gd name="T51" fmla="*/ 2917 h 6686"/>
              <a:gd name="T52" fmla="*/ 3473 w 6682"/>
              <a:gd name="T53" fmla="*/ 1911 h 6686"/>
              <a:gd name="T54" fmla="*/ 5186 w 6682"/>
              <a:gd name="T55" fmla="*/ 3625 h 6686"/>
              <a:gd name="T56" fmla="*/ 4181 w 6682"/>
              <a:gd name="T57" fmla="*/ 4631 h 6686"/>
              <a:gd name="T58" fmla="*/ 3975 w 6682"/>
              <a:gd name="T59" fmla="*/ 4427 h 6686"/>
              <a:gd name="T60" fmla="*/ 4983 w 6682"/>
              <a:gd name="T61" fmla="*/ 3421 h 6686"/>
              <a:gd name="T62" fmla="*/ 5186 w 6682"/>
              <a:gd name="T63" fmla="*/ 3625 h 6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82" h="6686">
                <a:moveTo>
                  <a:pt x="0" y="0"/>
                </a:moveTo>
                <a:lnTo>
                  <a:pt x="0" y="6686"/>
                </a:lnTo>
                <a:lnTo>
                  <a:pt x="6682" y="6686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6396" y="6402"/>
                </a:moveTo>
                <a:lnTo>
                  <a:pt x="488" y="6402"/>
                </a:lnTo>
                <a:lnTo>
                  <a:pt x="3017" y="3871"/>
                </a:lnTo>
                <a:lnTo>
                  <a:pt x="4181" y="5036"/>
                </a:lnTo>
                <a:lnTo>
                  <a:pt x="5590" y="3625"/>
                </a:lnTo>
                <a:lnTo>
                  <a:pt x="3059" y="1092"/>
                </a:lnTo>
                <a:lnTo>
                  <a:pt x="1650" y="2503"/>
                </a:lnTo>
                <a:lnTo>
                  <a:pt x="2815" y="3669"/>
                </a:lnTo>
                <a:lnTo>
                  <a:pt x="284" y="6202"/>
                </a:lnTo>
                <a:lnTo>
                  <a:pt x="284" y="284"/>
                </a:lnTo>
                <a:lnTo>
                  <a:pt x="6396" y="284"/>
                </a:lnTo>
                <a:lnTo>
                  <a:pt x="6396" y="6402"/>
                </a:lnTo>
                <a:close/>
                <a:moveTo>
                  <a:pt x="2051" y="2503"/>
                </a:moveTo>
                <a:lnTo>
                  <a:pt x="3059" y="1494"/>
                </a:lnTo>
                <a:lnTo>
                  <a:pt x="3273" y="1711"/>
                </a:lnTo>
                <a:lnTo>
                  <a:pt x="2267" y="2717"/>
                </a:lnTo>
                <a:lnTo>
                  <a:pt x="2051" y="2503"/>
                </a:lnTo>
                <a:close/>
                <a:moveTo>
                  <a:pt x="3473" y="1911"/>
                </a:moveTo>
                <a:lnTo>
                  <a:pt x="4781" y="3219"/>
                </a:lnTo>
                <a:lnTo>
                  <a:pt x="3775" y="4225"/>
                </a:lnTo>
                <a:lnTo>
                  <a:pt x="2467" y="2917"/>
                </a:lnTo>
                <a:lnTo>
                  <a:pt x="3473" y="1911"/>
                </a:lnTo>
                <a:close/>
                <a:moveTo>
                  <a:pt x="5186" y="3625"/>
                </a:moveTo>
                <a:lnTo>
                  <a:pt x="4181" y="4631"/>
                </a:lnTo>
                <a:lnTo>
                  <a:pt x="3975" y="4427"/>
                </a:lnTo>
                <a:lnTo>
                  <a:pt x="4983" y="3421"/>
                </a:lnTo>
                <a:lnTo>
                  <a:pt x="5186" y="362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grpSp>
        <p:nvGrpSpPr>
          <p:cNvPr id="8" name="Group 159">
            <a:extLst>
              <a:ext uri="{FF2B5EF4-FFF2-40B4-BE49-F238E27FC236}">
                <a16:creationId xmlns:a16="http://schemas.microsoft.com/office/drawing/2014/main" id="{B5EED5A4-E3BF-4E62-BD4A-0C62C5177B6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00857" y="3162108"/>
            <a:ext cx="771063" cy="770948"/>
            <a:chOff x="986" y="0"/>
            <a:chExt cx="6714" cy="6713"/>
          </a:xfrm>
          <a:solidFill>
            <a:schemeClr val="accent6"/>
          </a:solidFill>
        </p:grpSpPr>
        <p:sp>
          <p:nvSpPr>
            <p:cNvPr id="10" name="Freeform 160">
              <a:extLst>
                <a:ext uri="{FF2B5EF4-FFF2-40B4-BE49-F238E27FC236}">
                  <a16:creationId xmlns:a16="http://schemas.microsoft.com/office/drawing/2014/main" id="{C9CA5503-C355-4AC0-BE09-C1F27BE4A3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" y="0"/>
              <a:ext cx="6714" cy="6713"/>
            </a:xfrm>
            <a:custGeom>
              <a:avLst/>
              <a:gdLst>
                <a:gd name="T0" fmla="*/ 0 w 6714"/>
                <a:gd name="T1" fmla="*/ 0 h 6713"/>
                <a:gd name="T2" fmla="*/ 0 w 6714"/>
                <a:gd name="T3" fmla="*/ 6713 h 6713"/>
                <a:gd name="T4" fmla="*/ 6714 w 6714"/>
                <a:gd name="T5" fmla="*/ 6713 h 6713"/>
                <a:gd name="T6" fmla="*/ 6714 w 6714"/>
                <a:gd name="T7" fmla="*/ 0 h 6713"/>
                <a:gd name="T8" fmla="*/ 0 w 6714"/>
                <a:gd name="T9" fmla="*/ 0 h 6713"/>
                <a:gd name="T10" fmla="*/ 6428 w 6714"/>
                <a:gd name="T11" fmla="*/ 4819 h 6713"/>
                <a:gd name="T12" fmla="*/ 2920 w 6714"/>
                <a:gd name="T13" fmla="*/ 4819 h 6713"/>
                <a:gd name="T14" fmla="*/ 4242 w 6714"/>
                <a:gd name="T15" fmla="*/ 3497 h 6713"/>
                <a:gd name="T16" fmla="*/ 5106 w 6714"/>
                <a:gd name="T17" fmla="*/ 3497 h 6713"/>
                <a:gd name="T18" fmla="*/ 5378 w 6714"/>
                <a:gd name="T19" fmla="*/ 3222 h 6713"/>
                <a:gd name="T20" fmla="*/ 5378 w 6714"/>
                <a:gd name="T21" fmla="*/ 3499 h 6713"/>
                <a:gd name="T22" fmla="*/ 5668 w 6714"/>
                <a:gd name="T23" fmla="*/ 3499 h 6713"/>
                <a:gd name="T24" fmla="*/ 5668 w 6714"/>
                <a:gd name="T25" fmla="*/ 3212 h 6713"/>
                <a:gd name="T26" fmla="*/ 5386 w 6714"/>
                <a:gd name="T27" fmla="*/ 3212 h 6713"/>
                <a:gd name="T28" fmla="*/ 6428 w 6714"/>
                <a:gd name="T29" fmla="*/ 2160 h 6713"/>
                <a:gd name="T30" fmla="*/ 6428 w 6714"/>
                <a:gd name="T31" fmla="*/ 4819 h 6713"/>
                <a:gd name="T32" fmla="*/ 288 w 6714"/>
                <a:gd name="T33" fmla="*/ 5107 h 6713"/>
                <a:gd name="T34" fmla="*/ 1404 w 6714"/>
                <a:gd name="T35" fmla="*/ 5107 h 6713"/>
                <a:gd name="T36" fmla="*/ 288 w 6714"/>
                <a:gd name="T37" fmla="*/ 6225 h 6713"/>
                <a:gd name="T38" fmla="*/ 288 w 6714"/>
                <a:gd name="T39" fmla="*/ 5107 h 6713"/>
                <a:gd name="T40" fmla="*/ 288 w 6714"/>
                <a:gd name="T41" fmla="*/ 4819 h 6713"/>
                <a:gd name="T42" fmla="*/ 288 w 6714"/>
                <a:gd name="T43" fmla="*/ 3499 h 6713"/>
                <a:gd name="T44" fmla="*/ 454 w 6714"/>
                <a:gd name="T45" fmla="*/ 3499 h 6713"/>
                <a:gd name="T46" fmla="*/ 454 w 6714"/>
                <a:gd name="T47" fmla="*/ 3212 h 6713"/>
                <a:gd name="T48" fmla="*/ 288 w 6714"/>
                <a:gd name="T49" fmla="*/ 3212 h 6713"/>
                <a:gd name="T50" fmla="*/ 288 w 6714"/>
                <a:gd name="T51" fmla="*/ 1892 h 6713"/>
                <a:gd name="T52" fmla="*/ 6290 w 6714"/>
                <a:gd name="T53" fmla="*/ 1892 h 6713"/>
                <a:gd name="T54" fmla="*/ 4986 w 6714"/>
                <a:gd name="T55" fmla="*/ 3210 h 6713"/>
                <a:gd name="T56" fmla="*/ 4124 w 6714"/>
                <a:gd name="T57" fmla="*/ 3210 h 6713"/>
                <a:gd name="T58" fmla="*/ 3930 w 6714"/>
                <a:gd name="T59" fmla="*/ 3405 h 6713"/>
                <a:gd name="T60" fmla="*/ 3930 w 6714"/>
                <a:gd name="T61" fmla="*/ 3212 h 6713"/>
                <a:gd name="T62" fmla="*/ 3640 w 6714"/>
                <a:gd name="T63" fmla="*/ 3212 h 6713"/>
                <a:gd name="T64" fmla="*/ 3640 w 6714"/>
                <a:gd name="T65" fmla="*/ 3499 h 6713"/>
                <a:gd name="T66" fmla="*/ 3834 w 6714"/>
                <a:gd name="T67" fmla="*/ 3499 h 6713"/>
                <a:gd name="T68" fmla="*/ 2514 w 6714"/>
                <a:gd name="T69" fmla="*/ 4819 h 6713"/>
                <a:gd name="T70" fmla="*/ 288 w 6714"/>
                <a:gd name="T71" fmla="*/ 4819 h 6713"/>
                <a:gd name="T72" fmla="*/ 6428 w 6714"/>
                <a:gd name="T73" fmla="*/ 286 h 6713"/>
                <a:gd name="T74" fmla="*/ 6428 w 6714"/>
                <a:gd name="T75" fmla="*/ 1606 h 6713"/>
                <a:gd name="T76" fmla="*/ 288 w 6714"/>
                <a:gd name="T77" fmla="*/ 1606 h 6713"/>
                <a:gd name="T78" fmla="*/ 288 w 6714"/>
                <a:gd name="T79" fmla="*/ 286 h 6713"/>
                <a:gd name="T80" fmla="*/ 6428 w 6714"/>
                <a:gd name="T81" fmla="*/ 286 h 6713"/>
                <a:gd name="T82" fmla="*/ 490 w 6714"/>
                <a:gd name="T83" fmla="*/ 6427 h 6713"/>
                <a:gd name="T84" fmla="*/ 1810 w 6714"/>
                <a:gd name="T85" fmla="*/ 5107 h 6713"/>
                <a:gd name="T86" fmla="*/ 6428 w 6714"/>
                <a:gd name="T87" fmla="*/ 5107 h 6713"/>
                <a:gd name="T88" fmla="*/ 6428 w 6714"/>
                <a:gd name="T89" fmla="*/ 6427 h 6713"/>
                <a:gd name="T90" fmla="*/ 490 w 6714"/>
                <a:gd name="T91" fmla="*/ 6427 h 6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14" h="6713">
                  <a:moveTo>
                    <a:pt x="0" y="0"/>
                  </a:moveTo>
                  <a:lnTo>
                    <a:pt x="0" y="6713"/>
                  </a:lnTo>
                  <a:lnTo>
                    <a:pt x="6714" y="6713"/>
                  </a:lnTo>
                  <a:lnTo>
                    <a:pt x="6714" y="0"/>
                  </a:lnTo>
                  <a:lnTo>
                    <a:pt x="0" y="0"/>
                  </a:lnTo>
                  <a:close/>
                  <a:moveTo>
                    <a:pt x="6428" y="4819"/>
                  </a:moveTo>
                  <a:lnTo>
                    <a:pt x="2920" y="4819"/>
                  </a:lnTo>
                  <a:lnTo>
                    <a:pt x="4242" y="3497"/>
                  </a:lnTo>
                  <a:lnTo>
                    <a:pt x="5106" y="3497"/>
                  </a:lnTo>
                  <a:lnTo>
                    <a:pt x="5378" y="3222"/>
                  </a:lnTo>
                  <a:lnTo>
                    <a:pt x="5378" y="3499"/>
                  </a:lnTo>
                  <a:lnTo>
                    <a:pt x="5668" y="3499"/>
                  </a:lnTo>
                  <a:lnTo>
                    <a:pt x="5668" y="3212"/>
                  </a:lnTo>
                  <a:lnTo>
                    <a:pt x="5386" y="3212"/>
                  </a:lnTo>
                  <a:lnTo>
                    <a:pt x="6428" y="2160"/>
                  </a:lnTo>
                  <a:lnTo>
                    <a:pt x="6428" y="4819"/>
                  </a:lnTo>
                  <a:close/>
                  <a:moveTo>
                    <a:pt x="288" y="5107"/>
                  </a:moveTo>
                  <a:lnTo>
                    <a:pt x="1404" y="5107"/>
                  </a:lnTo>
                  <a:lnTo>
                    <a:pt x="288" y="6225"/>
                  </a:lnTo>
                  <a:lnTo>
                    <a:pt x="288" y="5107"/>
                  </a:lnTo>
                  <a:close/>
                  <a:moveTo>
                    <a:pt x="288" y="4819"/>
                  </a:moveTo>
                  <a:lnTo>
                    <a:pt x="288" y="3499"/>
                  </a:lnTo>
                  <a:lnTo>
                    <a:pt x="454" y="3499"/>
                  </a:lnTo>
                  <a:lnTo>
                    <a:pt x="454" y="3212"/>
                  </a:lnTo>
                  <a:lnTo>
                    <a:pt x="288" y="3212"/>
                  </a:lnTo>
                  <a:lnTo>
                    <a:pt x="288" y="1892"/>
                  </a:lnTo>
                  <a:lnTo>
                    <a:pt x="6290" y="1892"/>
                  </a:lnTo>
                  <a:lnTo>
                    <a:pt x="4986" y="3210"/>
                  </a:lnTo>
                  <a:lnTo>
                    <a:pt x="4124" y="3210"/>
                  </a:lnTo>
                  <a:lnTo>
                    <a:pt x="3930" y="3405"/>
                  </a:lnTo>
                  <a:lnTo>
                    <a:pt x="3930" y="3212"/>
                  </a:lnTo>
                  <a:lnTo>
                    <a:pt x="3640" y="3212"/>
                  </a:lnTo>
                  <a:lnTo>
                    <a:pt x="3640" y="3499"/>
                  </a:lnTo>
                  <a:lnTo>
                    <a:pt x="3834" y="3499"/>
                  </a:lnTo>
                  <a:lnTo>
                    <a:pt x="2514" y="4819"/>
                  </a:lnTo>
                  <a:lnTo>
                    <a:pt x="288" y="4819"/>
                  </a:lnTo>
                  <a:close/>
                  <a:moveTo>
                    <a:pt x="6428" y="286"/>
                  </a:moveTo>
                  <a:lnTo>
                    <a:pt x="6428" y="1606"/>
                  </a:lnTo>
                  <a:lnTo>
                    <a:pt x="288" y="1606"/>
                  </a:lnTo>
                  <a:lnTo>
                    <a:pt x="288" y="286"/>
                  </a:lnTo>
                  <a:lnTo>
                    <a:pt x="6428" y="286"/>
                  </a:lnTo>
                  <a:close/>
                  <a:moveTo>
                    <a:pt x="490" y="6427"/>
                  </a:moveTo>
                  <a:lnTo>
                    <a:pt x="1810" y="5107"/>
                  </a:lnTo>
                  <a:lnTo>
                    <a:pt x="6428" y="5107"/>
                  </a:lnTo>
                  <a:lnTo>
                    <a:pt x="6428" y="6427"/>
                  </a:lnTo>
                  <a:lnTo>
                    <a:pt x="490" y="6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" name="Rectangle 161">
              <a:extLst>
                <a:ext uri="{FF2B5EF4-FFF2-40B4-BE49-F238E27FC236}">
                  <a16:creationId xmlns:a16="http://schemas.microsoft.com/office/drawing/2014/main" id="{2935EE8D-FAEC-4F16-B92B-9A600511E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4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" name="Rectangle 162">
              <a:extLst>
                <a:ext uri="{FF2B5EF4-FFF2-40B4-BE49-F238E27FC236}">
                  <a16:creationId xmlns:a16="http://schemas.microsoft.com/office/drawing/2014/main" id="{B840A90D-8C6D-4DF2-8E47-F5D3703A6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" name="Rectangle 163">
              <a:extLst>
                <a:ext uri="{FF2B5EF4-FFF2-40B4-BE49-F238E27FC236}">
                  <a16:creationId xmlns:a16="http://schemas.microsoft.com/office/drawing/2014/main" id="{07ABDE20-D5A6-40A9-B77B-D37834DEA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" name="Rectangle 164">
              <a:extLst>
                <a:ext uri="{FF2B5EF4-FFF2-40B4-BE49-F238E27FC236}">
                  <a16:creationId xmlns:a16="http://schemas.microsoft.com/office/drawing/2014/main" id="{B1FF39A4-7410-4530-85F2-77053F8B1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" name="Rectangle 165">
              <a:extLst>
                <a:ext uri="{FF2B5EF4-FFF2-40B4-BE49-F238E27FC236}">
                  <a16:creationId xmlns:a16="http://schemas.microsoft.com/office/drawing/2014/main" id="{A6BDEA8A-53E8-487D-AB98-AF769F719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" name="Rectangle 166">
              <a:extLst>
                <a:ext uri="{FF2B5EF4-FFF2-40B4-BE49-F238E27FC236}">
                  <a16:creationId xmlns:a16="http://schemas.microsoft.com/office/drawing/2014/main" id="{96A4B28B-5788-454B-85B5-4633334EF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</p:spTree>
    <p:extLst>
      <p:ext uri="{BB962C8B-B14F-4D97-AF65-F5344CB8AC3E}">
        <p14:creationId xmlns:p14="http://schemas.microsoft.com/office/powerpoint/2010/main" val="2903605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2479000" y="1713083"/>
            <a:ext cx="3965208" cy="1139853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b="1" dirty="0" err="1"/>
              <a:t>Anulación</a:t>
            </a:r>
            <a:r>
              <a:rPr lang="en-GB" sz="2400" b="1" dirty="0"/>
              <a:t> </a:t>
            </a:r>
            <a:r>
              <a:rPr lang="en-GB" sz="2400" b="1" dirty="0" err="1"/>
              <a:t>ajuste</a:t>
            </a:r>
            <a:r>
              <a:rPr lang="en-GB" sz="2400" b="1" dirty="0"/>
              <a:t> TP</a:t>
            </a: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+mn-lt"/>
              </a:rPr>
              <a:t>Posición TCA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" name="Freeform 92">
            <a:extLst>
              <a:ext uri="{FF2B5EF4-FFF2-40B4-BE49-F238E27FC236}">
                <a16:creationId xmlns:a16="http://schemas.microsoft.com/office/drawing/2014/main" id="{E079990A-E09A-4750-95BA-371A22A250F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38677" y="1780151"/>
            <a:ext cx="741223" cy="741666"/>
          </a:xfrm>
          <a:custGeom>
            <a:avLst/>
            <a:gdLst>
              <a:gd name="T0" fmla="*/ 0 w 6682"/>
              <a:gd name="T1" fmla="*/ 0 h 6686"/>
              <a:gd name="T2" fmla="*/ 0 w 6682"/>
              <a:gd name="T3" fmla="*/ 6686 h 6686"/>
              <a:gd name="T4" fmla="*/ 6682 w 6682"/>
              <a:gd name="T5" fmla="*/ 6686 h 6686"/>
              <a:gd name="T6" fmla="*/ 6682 w 6682"/>
              <a:gd name="T7" fmla="*/ 0 h 6686"/>
              <a:gd name="T8" fmla="*/ 0 w 6682"/>
              <a:gd name="T9" fmla="*/ 0 h 6686"/>
              <a:gd name="T10" fmla="*/ 6396 w 6682"/>
              <a:gd name="T11" fmla="*/ 6402 h 6686"/>
              <a:gd name="T12" fmla="*/ 488 w 6682"/>
              <a:gd name="T13" fmla="*/ 6402 h 6686"/>
              <a:gd name="T14" fmla="*/ 3017 w 6682"/>
              <a:gd name="T15" fmla="*/ 3871 h 6686"/>
              <a:gd name="T16" fmla="*/ 4181 w 6682"/>
              <a:gd name="T17" fmla="*/ 5036 h 6686"/>
              <a:gd name="T18" fmla="*/ 5590 w 6682"/>
              <a:gd name="T19" fmla="*/ 3625 h 6686"/>
              <a:gd name="T20" fmla="*/ 3059 w 6682"/>
              <a:gd name="T21" fmla="*/ 1092 h 6686"/>
              <a:gd name="T22" fmla="*/ 1650 w 6682"/>
              <a:gd name="T23" fmla="*/ 2503 h 6686"/>
              <a:gd name="T24" fmla="*/ 2815 w 6682"/>
              <a:gd name="T25" fmla="*/ 3669 h 6686"/>
              <a:gd name="T26" fmla="*/ 284 w 6682"/>
              <a:gd name="T27" fmla="*/ 6202 h 6686"/>
              <a:gd name="T28" fmla="*/ 284 w 6682"/>
              <a:gd name="T29" fmla="*/ 284 h 6686"/>
              <a:gd name="T30" fmla="*/ 6396 w 6682"/>
              <a:gd name="T31" fmla="*/ 284 h 6686"/>
              <a:gd name="T32" fmla="*/ 6396 w 6682"/>
              <a:gd name="T33" fmla="*/ 6402 h 6686"/>
              <a:gd name="T34" fmla="*/ 2051 w 6682"/>
              <a:gd name="T35" fmla="*/ 2503 h 6686"/>
              <a:gd name="T36" fmla="*/ 3059 w 6682"/>
              <a:gd name="T37" fmla="*/ 1494 h 6686"/>
              <a:gd name="T38" fmla="*/ 3273 w 6682"/>
              <a:gd name="T39" fmla="*/ 1711 h 6686"/>
              <a:gd name="T40" fmla="*/ 2267 w 6682"/>
              <a:gd name="T41" fmla="*/ 2717 h 6686"/>
              <a:gd name="T42" fmla="*/ 2051 w 6682"/>
              <a:gd name="T43" fmla="*/ 2503 h 6686"/>
              <a:gd name="T44" fmla="*/ 3473 w 6682"/>
              <a:gd name="T45" fmla="*/ 1911 h 6686"/>
              <a:gd name="T46" fmla="*/ 4781 w 6682"/>
              <a:gd name="T47" fmla="*/ 3219 h 6686"/>
              <a:gd name="T48" fmla="*/ 3775 w 6682"/>
              <a:gd name="T49" fmla="*/ 4225 h 6686"/>
              <a:gd name="T50" fmla="*/ 2467 w 6682"/>
              <a:gd name="T51" fmla="*/ 2917 h 6686"/>
              <a:gd name="T52" fmla="*/ 3473 w 6682"/>
              <a:gd name="T53" fmla="*/ 1911 h 6686"/>
              <a:gd name="T54" fmla="*/ 5186 w 6682"/>
              <a:gd name="T55" fmla="*/ 3625 h 6686"/>
              <a:gd name="T56" fmla="*/ 4181 w 6682"/>
              <a:gd name="T57" fmla="*/ 4631 h 6686"/>
              <a:gd name="T58" fmla="*/ 3975 w 6682"/>
              <a:gd name="T59" fmla="*/ 4427 h 6686"/>
              <a:gd name="T60" fmla="*/ 4983 w 6682"/>
              <a:gd name="T61" fmla="*/ 3421 h 6686"/>
              <a:gd name="T62" fmla="*/ 5186 w 6682"/>
              <a:gd name="T63" fmla="*/ 3625 h 6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82" h="6686">
                <a:moveTo>
                  <a:pt x="0" y="0"/>
                </a:moveTo>
                <a:lnTo>
                  <a:pt x="0" y="6686"/>
                </a:lnTo>
                <a:lnTo>
                  <a:pt x="6682" y="6686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6396" y="6402"/>
                </a:moveTo>
                <a:lnTo>
                  <a:pt x="488" y="6402"/>
                </a:lnTo>
                <a:lnTo>
                  <a:pt x="3017" y="3871"/>
                </a:lnTo>
                <a:lnTo>
                  <a:pt x="4181" y="5036"/>
                </a:lnTo>
                <a:lnTo>
                  <a:pt x="5590" y="3625"/>
                </a:lnTo>
                <a:lnTo>
                  <a:pt x="3059" y="1092"/>
                </a:lnTo>
                <a:lnTo>
                  <a:pt x="1650" y="2503"/>
                </a:lnTo>
                <a:lnTo>
                  <a:pt x="2815" y="3669"/>
                </a:lnTo>
                <a:lnTo>
                  <a:pt x="284" y="6202"/>
                </a:lnTo>
                <a:lnTo>
                  <a:pt x="284" y="284"/>
                </a:lnTo>
                <a:lnTo>
                  <a:pt x="6396" y="284"/>
                </a:lnTo>
                <a:lnTo>
                  <a:pt x="6396" y="6402"/>
                </a:lnTo>
                <a:close/>
                <a:moveTo>
                  <a:pt x="2051" y="2503"/>
                </a:moveTo>
                <a:lnTo>
                  <a:pt x="3059" y="1494"/>
                </a:lnTo>
                <a:lnTo>
                  <a:pt x="3273" y="1711"/>
                </a:lnTo>
                <a:lnTo>
                  <a:pt x="2267" y="2717"/>
                </a:lnTo>
                <a:lnTo>
                  <a:pt x="2051" y="2503"/>
                </a:lnTo>
                <a:close/>
                <a:moveTo>
                  <a:pt x="3473" y="1911"/>
                </a:moveTo>
                <a:lnTo>
                  <a:pt x="4781" y="3219"/>
                </a:lnTo>
                <a:lnTo>
                  <a:pt x="3775" y="4225"/>
                </a:lnTo>
                <a:lnTo>
                  <a:pt x="2467" y="2917"/>
                </a:lnTo>
                <a:lnTo>
                  <a:pt x="3473" y="1911"/>
                </a:lnTo>
                <a:close/>
                <a:moveTo>
                  <a:pt x="5186" y="3625"/>
                </a:moveTo>
                <a:lnTo>
                  <a:pt x="4181" y="4631"/>
                </a:lnTo>
                <a:lnTo>
                  <a:pt x="3975" y="4427"/>
                </a:lnTo>
                <a:lnTo>
                  <a:pt x="4983" y="3421"/>
                </a:lnTo>
                <a:lnTo>
                  <a:pt x="5186" y="362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grpSp>
        <p:nvGrpSpPr>
          <p:cNvPr id="8" name="Group 159">
            <a:extLst>
              <a:ext uri="{FF2B5EF4-FFF2-40B4-BE49-F238E27FC236}">
                <a16:creationId xmlns:a16="http://schemas.microsoft.com/office/drawing/2014/main" id="{B5EED5A4-E3BF-4E62-BD4A-0C62C5177B6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56099" y="1394435"/>
            <a:ext cx="756662" cy="756549"/>
            <a:chOff x="986" y="0"/>
            <a:chExt cx="6714" cy="6713"/>
          </a:xfrm>
          <a:solidFill>
            <a:schemeClr val="accent6"/>
          </a:solidFill>
        </p:grpSpPr>
        <p:sp>
          <p:nvSpPr>
            <p:cNvPr id="10" name="Freeform 160">
              <a:extLst>
                <a:ext uri="{FF2B5EF4-FFF2-40B4-BE49-F238E27FC236}">
                  <a16:creationId xmlns:a16="http://schemas.microsoft.com/office/drawing/2014/main" id="{C9CA5503-C355-4AC0-BE09-C1F27BE4A3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" y="0"/>
              <a:ext cx="6714" cy="6713"/>
            </a:xfrm>
            <a:custGeom>
              <a:avLst/>
              <a:gdLst>
                <a:gd name="T0" fmla="*/ 0 w 6714"/>
                <a:gd name="T1" fmla="*/ 0 h 6713"/>
                <a:gd name="T2" fmla="*/ 0 w 6714"/>
                <a:gd name="T3" fmla="*/ 6713 h 6713"/>
                <a:gd name="T4" fmla="*/ 6714 w 6714"/>
                <a:gd name="T5" fmla="*/ 6713 h 6713"/>
                <a:gd name="T6" fmla="*/ 6714 w 6714"/>
                <a:gd name="T7" fmla="*/ 0 h 6713"/>
                <a:gd name="T8" fmla="*/ 0 w 6714"/>
                <a:gd name="T9" fmla="*/ 0 h 6713"/>
                <a:gd name="T10" fmla="*/ 6428 w 6714"/>
                <a:gd name="T11" fmla="*/ 4819 h 6713"/>
                <a:gd name="T12" fmla="*/ 2920 w 6714"/>
                <a:gd name="T13" fmla="*/ 4819 h 6713"/>
                <a:gd name="T14" fmla="*/ 4242 w 6714"/>
                <a:gd name="T15" fmla="*/ 3497 h 6713"/>
                <a:gd name="T16" fmla="*/ 5106 w 6714"/>
                <a:gd name="T17" fmla="*/ 3497 h 6713"/>
                <a:gd name="T18" fmla="*/ 5378 w 6714"/>
                <a:gd name="T19" fmla="*/ 3222 h 6713"/>
                <a:gd name="T20" fmla="*/ 5378 w 6714"/>
                <a:gd name="T21" fmla="*/ 3499 h 6713"/>
                <a:gd name="T22" fmla="*/ 5668 w 6714"/>
                <a:gd name="T23" fmla="*/ 3499 h 6713"/>
                <a:gd name="T24" fmla="*/ 5668 w 6714"/>
                <a:gd name="T25" fmla="*/ 3212 h 6713"/>
                <a:gd name="T26" fmla="*/ 5386 w 6714"/>
                <a:gd name="T27" fmla="*/ 3212 h 6713"/>
                <a:gd name="T28" fmla="*/ 6428 w 6714"/>
                <a:gd name="T29" fmla="*/ 2160 h 6713"/>
                <a:gd name="T30" fmla="*/ 6428 w 6714"/>
                <a:gd name="T31" fmla="*/ 4819 h 6713"/>
                <a:gd name="T32" fmla="*/ 288 w 6714"/>
                <a:gd name="T33" fmla="*/ 5107 h 6713"/>
                <a:gd name="T34" fmla="*/ 1404 w 6714"/>
                <a:gd name="T35" fmla="*/ 5107 h 6713"/>
                <a:gd name="T36" fmla="*/ 288 w 6714"/>
                <a:gd name="T37" fmla="*/ 6225 h 6713"/>
                <a:gd name="T38" fmla="*/ 288 w 6714"/>
                <a:gd name="T39" fmla="*/ 5107 h 6713"/>
                <a:gd name="T40" fmla="*/ 288 w 6714"/>
                <a:gd name="T41" fmla="*/ 4819 h 6713"/>
                <a:gd name="T42" fmla="*/ 288 w 6714"/>
                <a:gd name="T43" fmla="*/ 3499 h 6713"/>
                <a:gd name="T44" fmla="*/ 454 w 6714"/>
                <a:gd name="T45" fmla="*/ 3499 h 6713"/>
                <a:gd name="T46" fmla="*/ 454 w 6714"/>
                <a:gd name="T47" fmla="*/ 3212 h 6713"/>
                <a:gd name="T48" fmla="*/ 288 w 6714"/>
                <a:gd name="T49" fmla="*/ 3212 h 6713"/>
                <a:gd name="T50" fmla="*/ 288 w 6714"/>
                <a:gd name="T51" fmla="*/ 1892 h 6713"/>
                <a:gd name="T52" fmla="*/ 6290 w 6714"/>
                <a:gd name="T53" fmla="*/ 1892 h 6713"/>
                <a:gd name="T54" fmla="*/ 4986 w 6714"/>
                <a:gd name="T55" fmla="*/ 3210 h 6713"/>
                <a:gd name="T56" fmla="*/ 4124 w 6714"/>
                <a:gd name="T57" fmla="*/ 3210 h 6713"/>
                <a:gd name="T58" fmla="*/ 3930 w 6714"/>
                <a:gd name="T59" fmla="*/ 3405 h 6713"/>
                <a:gd name="T60" fmla="*/ 3930 w 6714"/>
                <a:gd name="T61" fmla="*/ 3212 h 6713"/>
                <a:gd name="T62" fmla="*/ 3640 w 6714"/>
                <a:gd name="T63" fmla="*/ 3212 h 6713"/>
                <a:gd name="T64" fmla="*/ 3640 w 6714"/>
                <a:gd name="T65" fmla="*/ 3499 h 6713"/>
                <a:gd name="T66" fmla="*/ 3834 w 6714"/>
                <a:gd name="T67" fmla="*/ 3499 h 6713"/>
                <a:gd name="T68" fmla="*/ 2514 w 6714"/>
                <a:gd name="T69" fmla="*/ 4819 h 6713"/>
                <a:gd name="T70" fmla="*/ 288 w 6714"/>
                <a:gd name="T71" fmla="*/ 4819 h 6713"/>
                <a:gd name="T72" fmla="*/ 6428 w 6714"/>
                <a:gd name="T73" fmla="*/ 286 h 6713"/>
                <a:gd name="T74" fmla="*/ 6428 w 6714"/>
                <a:gd name="T75" fmla="*/ 1606 h 6713"/>
                <a:gd name="T76" fmla="*/ 288 w 6714"/>
                <a:gd name="T77" fmla="*/ 1606 h 6713"/>
                <a:gd name="T78" fmla="*/ 288 w 6714"/>
                <a:gd name="T79" fmla="*/ 286 h 6713"/>
                <a:gd name="T80" fmla="*/ 6428 w 6714"/>
                <a:gd name="T81" fmla="*/ 286 h 6713"/>
                <a:gd name="T82" fmla="*/ 490 w 6714"/>
                <a:gd name="T83" fmla="*/ 6427 h 6713"/>
                <a:gd name="T84" fmla="*/ 1810 w 6714"/>
                <a:gd name="T85" fmla="*/ 5107 h 6713"/>
                <a:gd name="T86" fmla="*/ 6428 w 6714"/>
                <a:gd name="T87" fmla="*/ 5107 h 6713"/>
                <a:gd name="T88" fmla="*/ 6428 w 6714"/>
                <a:gd name="T89" fmla="*/ 6427 h 6713"/>
                <a:gd name="T90" fmla="*/ 490 w 6714"/>
                <a:gd name="T91" fmla="*/ 6427 h 6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14" h="6713">
                  <a:moveTo>
                    <a:pt x="0" y="0"/>
                  </a:moveTo>
                  <a:lnTo>
                    <a:pt x="0" y="6713"/>
                  </a:lnTo>
                  <a:lnTo>
                    <a:pt x="6714" y="6713"/>
                  </a:lnTo>
                  <a:lnTo>
                    <a:pt x="6714" y="0"/>
                  </a:lnTo>
                  <a:lnTo>
                    <a:pt x="0" y="0"/>
                  </a:lnTo>
                  <a:close/>
                  <a:moveTo>
                    <a:pt x="6428" y="4819"/>
                  </a:moveTo>
                  <a:lnTo>
                    <a:pt x="2920" y="4819"/>
                  </a:lnTo>
                  <a:lnTo>
                    <a:pt x="4242" y="3497"/>
                  </a:lnTo>
                  <a:lnTo>
                    <a:pt x="5106" y="3497"/>
                  </a:lnTo>
                  <a:lnTo>
                    <a:pt x="5378" y="3222"/>
                  </a:lnTo>
                  <a:lnTo>
                    <a:pt x="5378" y="3499"/>
                  </a:lnTo>
                  <a:lnTo>
                    <a:pt x="5668" y="3499"/>
                  </a:lnTo>
                  <a:lnTo>
                    <a:pt x="5668" y="3212"/>
                  </a:lnTo>
                  <a:lnTo>
                    <a:pt x="5386" y="3212"/>
                  </a:lnTo>
                  <a:lnTo>
                    <a:pt x="6428" y="2160"/>
                  </a:lnTo>
                  <a:lnTo>
                    <a:pt x="6428" y="4819"/>
                  </a:lnTo>
                  <a:close/>
                  <a:moveTo>
                    <a:pt x="288" y="5107"/>
                  </a:moveTo>
                  <a:lnTo>
                    <a:pt x="1404" y="5107"/>
                  </a:lnTo>
                  <a:lnTo>
                    <a:pt x="288" y="6225"/>
                  </a:lnTo>
                  <a:lnTo>
                    <a:pt x="288" y="5107"/>
                  </a:lnTo>
                  <a:close/>
                  <a:moveTo>
                    <a:pt x="288" y="4819"/>
                  </a:moveTo>
                  <a:lnTo>
                    <a:pt x="288" y="3499"/>
                  </a:lnTo>
                  <a:lnTo>
                    <a:pt x="454" y="3499"/>
                  </a:lnTo>
                  <a:lnTo>
                    <a:pt x="454" y="3212"/>
                  </a:lnTo>
                  <a:lnTo>
                    <a:pt x="288" y="3212"/>
                  </a:lnTo>
                  <a:lnTo>
                    <a:pt x="288" y="1892"/>
                  </a:lnTo>
                  <a:lnTo>
                    <a:pt x="6290" y="1892"/>
                  </a:lnTo>
                  <a:lnTo>
                    <a:pt x="4986" y="3210"/>
                  </a:lnTo>
                  <a:lnTo>
                    <a:pt x="4124" y="3210"/>
                  </a:lnTo>
                  <a:lnTo>
                    <a:pt x="3930" y="3405"/>
                  </a:lnTo>
                  <a:lnTo>
                    <a:pt x="3930" y="3212"/>
                  </a:lnTo>
                  <a:lnTo>
                    <a:pt x="3640" y="3212"/>
                  </a:lnTo>
                  <a:lnTo>
                    <a:pt x="3640" y="3499"/>
                  </a:lnTo>
                  <a:lnTo>
                    <a:pt x="3834" y="3499"/>
                  </a:lnTo>
                  <a:lnTo>
                    <a:pt x="2514" y="4819"/>
                  </a:lnTo>
                  <a:lnTo>
                    <a:pt x="288" y="4819"/>
                  </a:lnTo>
                  <a:close/>
                  <a:moveTo>
                    <a:pt x="6428" y="286"/>
                  </a:moveTo>
                  <a:lnTo>
                    <a:pt x="6428" y="1606"/>
                  </a:lnTo>
                  <a:lnTo>
                    <a:pt x="288" y="1606"/>
                  </a:lnTo>
                  <a:lnTo>
                    <a:pt x="288" y="286"/>
                  </a:lnTo>
                  <a:lnTo>
                    <a:pt x="6428" y="286"/>
                  </a:lnTo>
                  <a:close/>
                  <a:moveTo>
                    <a:pt x="490" y="6427"/>
                  </a:moveTo>
                  <a:lnTo>
                    <a:pt x="1810" y="5107"/>
                  </a:lnTo>
                  <a:lnTo>
                    <a:pt x="6428" y="5107"/>
                  </a:lnTo>
                  <a:lnTo>
                    <a:pt x="6428" y="6427"/>
                  </a:lnTo>
                  <a:lnTo>
                    <a:pt x="490" y="6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" name="Rectangle 161">
              <a:extLst>
                <a:ext uri="{FF2B5EF4-FFF2-40B4-BE49-F238E27FC236}">
                  <a16:creationId xmlns:a16="http://schemas.microsoft.com/office/drawing/2014/main" id="{2935EE8D-FAEC-4F16-B92B-9A600511E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4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" name="Rectangle 162">
              <a:extLst>
                <a:ext uri="{FF2B5EF4-FFF2-40B4-BE49-F238E27FC236}">
                  <a16:creationId xmlns:a16="http://schemas.microsoft.com/office/drawing/2014/main" id="{B840A90D-8C6D-4DF2-8E47-F5D3703A6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" name="Rectangle 163">
              <a:extLst>
                <a:ext uri="{FF2B5EF4-FFF2-40B4-BE49-F238E27FC236}">
                  <a16:creationId xmlns:a16="http://schemas.microsoft.com/office/drawing/2014/main" id="{07ABDE20-D5A6-40A9-B77B-D37834DEA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" name="Rectangle 164">
              <a:extLst>
                <a:ext uri="{FF2B5EF4-FFF2-40B4-BE49-F238E27FC236}">
                  <a16:creationId xmlns:a16="http://schemas.microsoft.com/office/drawing/2014/main" id="{B1FF39A4-7410-4530-85F2-77053F8B1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" name="Rectangle 165">
              <a:extLst>
                <a:ext uri="{FF2B5EF4-FFF2-40B4-BE49-F238E27FC236}">
                  <a16:creationId xmlns:a16="http://schemas.microsoft.com/office/drawing/2014/main" id="{A6BDEA8A-53E8-487D-AB98-AF769F719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3212"/>
              <a:ext cx="288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" name="Rectangle 166">
              <a:extLst>
                <a:ext uri="{FF2B5EF4-FFF2-40B4-BE49-F238E27FC236}">
                  <a16:creationId xmlns:a16="http://schemas.microsoft.com/office/drawing/2014/main" id="{96A4B28B-5788-454B-85B5-4633334EF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3212"/>
              <a:ext cx="290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58643" tIns="29322" rIns="58643" bIns="29322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  <p:sp>
        <p:nvSpPr>
          <p:cNvPr id="16" name="Freeform 31">
            <a:extLst>
              <a:ext uri="{FF2B5EF4-FFF2-40B4-BE49-F238E27FC236}">
                <a16:creationId xmlns:a16="http://schemas.microsoft.com/office/drawing/2014/main" id="{8FEDF73B-ADEF-40E6-8207-7CD9ABEAEA8B}"/>
              </a:ext>
            </a:extLst>
          </p:cNvPr>
          <p:cNvSpPr>
            <a:spLocks noChangeAspect="1"/>
          </p:cNvSpPr>
          <p:nvPr/>
        </p:nvSpPr>
        <p:spPr bwMode="auto">
          <a:xfrm>
            <a:off x="3275856" y="2996953"/>
            <a:ext cx="1944216" cy="2546208"/>
          </a:xfrm>
          <a:custGeom>
            <a:avLst/>
            <a:gdLst>
              <a:gd name="T0" fmla="*/ 75 w 150"/>
              <a:gd name="T1" fmla="*/ 153 h 200"/>
              <a:gd name="T2" fmla="*/ 5 w 150"/>
              <a:gd name="T3" fmla="*/ 200 h 200"/>
              <a:gd name="T4" fmla="*/ 0 w 150"/>
              <a:gd name="T5" fmla="*/ 195 h 200"/>
              <a:gd name="T6" fmla="*/ 0 w 150"/>
              <a:gd name="T7" fmla="*/ 14 h 200"/>
              <a:gd name="T8" fmla="*/ 17 w 150"/>
              <a:gd name="T9" fmla="*/ 0 h 200"/>
              <a:gd name="T10" fmla="*/ 132 w 150"/>
              <a:gd name="T11" fmla="*/ 0 h 200"/>
              <a:gd name="T12" fmla="*/ 150 w 150"/>
              <a:gd name="T13" fmla="*/ 14 h 200"/>
              <a:gd name="T14" fmla="*/ 150 w 150"/>
              <a:gd name="T15" fmla="*/ 195 h 200"/>
              <a:gd name="T16" fmla="*/ 145 w 150"/>
              <a:gd name="T17" fmla="*/ 200 h 200"/>
              <a:gd name="T18" fmla="*/ 75 w 150"/>
              <a:gd name="T19" fmla="*/ 15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" h="200">
                <a:moveTo>
                  <a:pt x="75" y="153"/>
                </a:moveTo>
                <a:cubicBezTo>
                  <a:pt x="5" y="200"/>
                  <a:pt x="5" y="200"/>
                  <a:pt x="5" y="200"/>
                </a:cubicBezTo>
                <a:cubicBezTo>
                  <a:pt x="1" y="200"/>
                  <a:pt x="0" y="199"/>
                  <a:pt x="0" y="19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7" y="0"/>
                  <a:pt x="1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42" y="0"/>
                  <a:pt x="150" y="6"/>
                  <a:pt x="150" y="14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150" y="199"/>
                  <a:pt x="148" y="200"/>
                  <a:pt x="145" y="200"/>
                </a:cubicBezTo>
                <a:lnTo>
                  <a:pt x="75" y="15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AC8692-536E-4D84-8063-D292F84B78F4}"/>
              </a:ext>
            </a:extLst>
          </p:cNvPr>
          <p:cNvSpPr txBox="1"/>
          <p:nvPr/>
        </p:nvSpPr>
        <p:spPr>
          <a:xfrm>
            <a:off x="3419872" y="3573016"/>
            <a:ext cx="164286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s-UY" sz="2400" b="1" dirty="0">
                <a:solidFill>
                  <a:schemeClr val="bg1"/>
                </a:solidFill>
              </a:rPr>
              <a:t>Primera Sentencia TP</a:t>
            </a:r>
          </a:p>
        </p:txBody>
      </p:sp>
    </p:spTree>
    <p:extLst>
      <p:ext uri="{BB962C8B-B14F-4D97-AF65-F5344CB8AC3E}">
        <p14:creationId xmlns:p14="http://schemas.microsoft.com/office/powerpoint/2010/main" val="3964749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332184" y="1625342"/>
            <a:ext cx="7201644" cy="45399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El </a:t>
            </a:r>
            <a:r>
              <a:rPr lang="es-UY" b="1" dirty="0"/>
              <a:t>control jurisdiccional</a:t>
            </a:r>
            <a:r>
              <a:rPr lang="es-UY" sz="1800" dirty="0"/>
              <a:t> acarrea el pasaje del campo meramente técnico al jurídico</a:t>
            </a:r>
          </a:p>
          <a:p>
            <a:pPr marL="51435" indent="-257175">
              <a:buFont typeface="Wingdings" panose="05000000000000000000" pitchFamily="2" charset="2"/>
              <a:buChar char="§"/>
            </a:pPr>
            <a:endParaRPr lang="es-UY" sz="1000" dirty="0"/>
          </a:p>
          <a:p>
            <a:pPr marL="2857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1800" dirty="0"/>
              <a:t>Las </a:t>
            </a:r>
            <a:r>
              <a:rPr lang="es-UY" sz="2000" b="1" dirty="0"/>
              <a:t>decisiones de la administración tributaria </a:t>
            </a:r>
            <a:r>
              <a:rPr lang="es-UY" sz="1800" dirty="0"/>
              <a:t>serán apreciadas en razón de su apego a las normas y principios jurídicos</a:t>
            </a:r>
          </a:p>
          <a:p>
            <a:pPr marL="51435" indent="-257175">
              <a:buFont typeface="Wingdings" panose="05000000000000000000" pitchFamily="2" charset="2"/>
              <a:buChar char="§"/>
            </a:pPr>
            <a:endParaRPr lang="es-UY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La debida </a:t>
            </a:r>
            <a:r>
              <a:rPr lang="es-UY" b="1" dirty="0"/>
              <a:t>documentación</a:t>
            </a:r>
            <a:r>
              <a:rPr lang="es-UY" sz="1800" dirty="0"/>
              <a:t> del procedimiento administrativo</a:t>
            </a:r>
          </a:p>
          <a:p>
            <a:pPr marL="51435" indent="-257175">
              <a:buFont typeface="Wingdings" panose="05000000000000000000" pitchFamily="2" charset="2"/>
              <a:buChar char="§"/>
            </a:pPr>
            <a:endParaRPr lang="es-UY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La motivación de las decisiones </a:t>
            </a:r>
          </a:p>
          <a:p>
            <a:pPr marL="51435" indent="-257175">
              <a:buFont typeface="Wingdings" panose="05000000000000000000" pitchFamily="2" charset="2"/>
              <a:buChar char="§"/>
            </a:pPr>
            <a:endParaRPr lang="es-UY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La </a:t>
            </a:r>
            <a:r>
              <a:rPr lang="es-UY" b="1" dirty="0"/>
              <a:t>carga de la prueba</a:t>
            </a:r>
          </a:p>
          <a:p>
            <a:endParaRPr lang="es-UY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El control de la</a:t>
            </a:r>
            <a:r>
              <a:rPr lang="es-UY" sz="1800" b="1" dirty="0"/>
              <a:t> </a:t>
            </a:r>
            <a:r>
              <a:rPr lang="es-UY" b="1" dirty="0"/>
              <a:t>razonabilidad</a:t>
            </a:r>
            <a:r>
              <a:rPr lang="es-UY" sz="1800" b="1" dirty="0"/>
              <a:t> </a:t>
            </a:r>
            <a:r>
              <a:rPr lang="es-UY" sz="1800" dirty="0"/>
              <a:t>de la estimación practicada por el </a:t>
            </a:r>
            <a:r>
              <a:rPr lang="es-UY" sz="1800" b="1" dirty="0"/>
              <a:t>contribuyente</a:t>
            </a:r>
          </a:p>
          <a:p>
            <a:endParaRPr lang="es-UY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1800" dirty="0"/>
              <a:t>El </a:t>
            </a:r>
            <a:r>
              <a:rPr lang="es-UY" b="1" dirty="0"/>
              <a:t>derecho de defensa</a:t>
            </a:r>
          </a:p>
          <a:p>
            <a:pPr marL="51435" indent="-257175">
              <a:buFont typeface="Wingdings" panose="05000000000000000000" pitchFamily="2" charset="2"/>
              <a:buChar char="§"/>
            </a:pPr>
            <a:endParaRPr lang="es-UY" sz="1800" dirty="0"/>
          </a:p>
          <a:p>
            <a:pPr marL="0" indent="0" algn="ctr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42950"/>
          </a:xfrm>
        </p:spPr>
        <p:txBody>
          <a:bodyPr/>
          <a:lstStyle/>
          <a:p>
            <a:r>
              <a:rPr lang="es-UY" dirty="0">
                <a:latin typeface="+mn-lt"/>
              </a:rPr>
              <a:t>Nueva etapa: Cuestiones que pasan a ser más importantes …</a:t>
            </a:r>
            <a:endParaRPr lang="en-GB" dirty="0">
              <a:latin typeface="+mn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469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5599" y="1196752"/>
            <a:ext cx="3980258" cy="2514601"/>
          </a:xfrm>
        </p:spPr>
        <p:txBody>
          <a:bodyPr/>
          <a:lstStyle/>
          <a:p>
            <a:r>
              <a:rPr lang="en-GB" dirty="0"/>
              <a:t>¡Gracias!</a:t>
            </a:r>
            <a:br>
              <a:rPr lang="en-GB" dirty="0"/>
            </a:br>
            <a:br>
              <a:rPr lang="en-GB" dirty="0"/>
            </a:br>
            <a:r>
              <a:rPr lang="en-GB" sz="1400" dirty="0">
                <a:latin typeface="+mn-lt"/>
              </a:rPr>
              <a:t>Mario Ferrari Rey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solidFill>
                  <a:schemeClr val="accent5"/>
                </a:solidFill>
                <a:latin typeface="+mn-lt"/>
              </a:rPr>
              <a:t>mario@ferrari.pwc.com</a:t>
            </a:r>
            <a:br>
              <a:rPr lang="en-GB" sz="1400" dirty="0">
                <a:latin typeface="+mn-lt"/>
              </a:rPr>
            </a:b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Luciana </a:t>
            </a:r>
            <a:r>
              <a:rPr lang="en-GB" sz="1400" dirty="0" err="1">
                <a:latin typeface="+mn-lt"/>
              </a:rPr>
              <a:t>Ávalo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solidFill>
                  <a:schemeClr val="accent5"/>
                </a:solidFill>
                <a:latin typeface="+mn-lt"/>
              </a:rPr>
              <a:t>luciana.x.avalo@pwc.com</a:t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6093296"/>
            <a:ext cx="8229600" cy="1371600"/>
          </a:xfrm>
        </p:spPr>
        <p:txBody>
          <a:bodyPr/>
          <a:lstStyle/>
          <a:p>
            <a:r>
              <a:rPr lang="en-GB" dirty="0"/>
              <a:t>© 2020 PwC</a:t>
            </a:r>
            <a:r>
              <a:rPr lang="es-UY" dirty="0"/>
              <a:t> PricewaterhouseCoopers Ltda., PricewaterhouseCoopers, PricewaterhouseCoopers Professional </a:t>
            </a:r>
            <a:r>
              <a:rPr lang="es-UY" dirty="0" err="1"/>
              <a:t>Services</a:t>
            </a:r>
            <a:r>
              <a:rPr lang="es-UY" dirty="0"/>
              <a:t> Ltda. y PricewaterhouseCoopers Software Ltda. Todos los derechos reservados. PwC refiere a la firma miembro de Uruguay y en algunas ocasiones a la red PwC. Cada firma miembro es una entidad legal separada. Por favor visite www.pwc.com/structure para más detalles.</a:t>
            </a:r>
          </a:p>
          <a:p>
            <a:endParaRPr lang="en-GB" dirty="0"/>
          </a:p>
        </p:txBody>
      </p:sp>
      <p:sp>
        <p:nvSpPr>
          <p:cNvPr id="5" name="Freeform 15">
            <a:hlinkClick r:id="rId2"/>
            <a:extLst>
              <a:ext uri="{FF2B5EF4-FFF2-40B4-BE49-F238E27FC236}">
                <a16:creationId xmlns:a16="http://schemas.microsoft.com/office/drawing/2014/main" id="{BEFC75A4-DE68-49E3-81BC-B2D18E0A6111}"/>
              </a:ext>
            </a:extLst>
          </p:cNvPr>
          <p:cNvSpPr>
            <a:spLocks noEditPoints="1"/>
          </p:cNvSpPr>
          <p:nvPr/>
        </p:nvSpPr>
        <p:spPr bwMode="auto">
          <a:xfrm>
            <a:off x="3562314" y="5733256"/>
            <a:ext cx="206153" cy="212400"/>
          </a:xfrm>
          <a:custGeom>
            <a:avLst/>
            <a:gdLst>
              <a:gd name="T0" fmla="*/ 0 w 256"/>
              <a:gd name="T1" fmla="*/ 256 h 256"/>
              <a:gd name="T2" fmla="*/ 256 w 256"/>
              <a:gd name="T3" fmla="*/ 0 h 256"/>
              <a:gd name="T4" fmla="*/ 94 w 256"/>
              <a:gd name="T5" fmla="*/ 190 h 256"/>
              <a:gd name="T6" fmla="*/ 66 w 256"/>
              <a:gd name="T7" fmla="*/ 108 h 256"/>
              <a:gd name="T8" fmla="*/ 94 w 256"/>
              <a:gd name="T9" fmla="*/ 190 h 256"/>
              <a:gd name="T10" fmla="*/ 80 w 256"/>
              <a:gd name="T11" fmla="*/ 96 h 256"/>
              <a:gd name="T12" fmla="*/ 74 w 256"/>
              <a:gd name="T13" fmla="*/ 94 h 256"/>
              <a:gd name="T14" fmla="*/ 66 w 256"/>
              <a:gd name="T15" fmla="*/ 88 h 256"/>
              <a:gd name="T16" fmla="*/ 64 w 256"/>
              <a:gd name="T17" fmla="*/ 82 h 256"/>
              <a:gd name="T18" fmla="*/ 68 w 256"/>
              <a:gd name="T19" fmla="*/ 72 h 256"/>
              <a:gd name="T20" fmla="*/ 80 w 256"/>
              <a:gd name="T21" fmla="*/ 68 h 256"/>
              <a:gd name="T22" fmla="*/ 86 w 256"/>
              <a:gd name="T23" fmla="*/ 68 h 256"/>
              <a:gd name="T24" fmla="*/ 94 w 256"/>
              <a:gd name="T25" fmla="*/ 76 h 256"/>
              <a:gd name="T26" fmla="*/ 94 w 256"/>
              <a:gd name="T27" fmla="*/ 82 h 256"/>
              <a:gd name="T28" fmla="*/ 90 w 256"/>
              <a:gd name="T29" fmla="*/ 92 h 256"/>
              <a:gd name="T30" fmla="*/ 80 w 256"/>
              <a:gd name="T31" fmla="*/ 96 h 256"/>
              <a:gd name="T32" fmla="*/ 192 w 256"/>
              <a:gd name="T33" fmla="*/ 190 h 256"/>
              <a:gd name="T34" fmla="*/ 164 w 256"/>
              <a:gd name="T35" fmla="*/ 146 h 256"/>
              <a:gd name="T36" fmla="*/ 164 w 256"/>
              <a:gd name="T37" fmla="*/ 138 h 256"/>
              <a:gd name="T38" fmla="*/ 158 w 256"/>
              <a:gd name="T39" fmla="*/ 128 h 256"/>
              <a:gd name="T40" fmla="*/ 150 w 256"/>
              <a:gd name="T41" fmla="*/ 128 h 256"/>
              <a:gd name="T42" fmla="*/ 142 w 256"/>
              <a:gd name="T43" fmla="*/ 130 h 256"/>
              <a:gd name="T44" fmla="*/ 136 w 256"/>
              <a:gd name="T45" fmla="*/ 138 h 256"/>
              <a:gd name="T46" fmla="*/ 136 w 256"/>
              <a:gd name="T47" fmla="*/ 190 h 256"/>
              <a:gd name="T48" fmla="*/ 108 w 256"/>
              <a:gd name="T49" fmla="*/ 190 h 256"/>
              <a:gd name="T50" fmla="*/ 136 w 256"/>
              <a:gd name="T51" fmla="*/ 108 h 256"/>
              <a:gd name="T52" fmla="*/ 136 w 256"/>
              <a:gd name="T53" fmla="*/ 120 h 256"/>
              <a:gd name="T54" fmla="*/ 144 w 256"/>
              <a:gd name="T55" fmla="*/ 110 h 256"/>
              <a:gd name="T56" fmla="*/ 160 w 256"/>
              <a:gd name="T57" fmla="*/ 106 h 256"/>
              <a:gd name="T58" fmla="*/ 168 w 256"/>
              <a:gd name="T59" fmla="*/ 106 h 256"/>
              <a:gd name="T60" fmla="*/ 178 w 256"/>
              <a:gd name="T61" fmla="*/ 110 h 256"/>
              <a:gd name="T62" fmla="*/ 186 w 256"/>
              <a:gd name="T63" fmla="*/ 120 h 256"/>
              <a:gd name="T64" fmla="*/ 192 w 256"/>
              <a:gd name="T65" fmla="*/ 134 h 256"/>
              <a:gd name="T66" fmla="*/ 192 w 256"/>
              <a:gd name="T67" fmla="*/ 19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256">
                <a:moveTo>
                  <a:pt x="0" y="0"/>
                </a:moveTo>
                <a:lnTo>
                  <a:pt x="0" y="256"/>
                </a:lnTo>
                <a:lnTo>
                  <a:pt x="256" y="256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94" y="190"/>
                </a:moveTo>
                <a:lnTo>
                  <a:pt x="66" y="190"/>
                </a:lnTo>
                <a:lnTo>
                  <a:pt x="66" y="108"/>
                </a:lnTo>
                <a:lnTo>
                  <a:pt x="94" y="108"/>
                </a:lnTo>
                <a:lnTo>
                  <a:pt x="94" y="190"/>
                </a:lnTo>
                <a:close/>
                <a:moveTo>
                  <a:pt x="80" y="96"/>
                </a:moveTo>
                <a:lnTo>
                  <a:pt x="80" y="96"/>
                </a:lnTo>
                <a:lnTo>
                  <a:pt x="80" y="96"/>
                </a:lnTo>
                <a:lnTo>
                  <a:pt x="74" y="94"/>
                </a:lnTo>
                <a:lnTo>
                  <a:pt x="68" y="92"/>
                </a:lnTo>
                <a:lnTo>
                  <a:pt x="66" y="88"/>
                </a:lnTo>
                <a:lnTo>
                  <a:pt x="64" y="82"/>
                </a:lnTo>
                <a:lnTo>
                  <a:pt x="64" y="82"/>
                </a:lnTo>
                <a:lnTo>
                  <a:pt x="66" y="76"/>
                </a:lnTo>
                <a:lnTo>
                  <a:pt x="68" y="72"/>
                </a:lnTo>
                <a:lnTo>
                  <a:pt x="74" y="68"/>
                </a:lnTo>
                <a:lnTo>
                  <a:pt x="80" y="68"/>
                </a:lnTo>
                <a:lnTo>
                  <a:pt x="80" y="68"/>
                </a:lnTo>
                <a:lnTo>
                  <a:pt x="86" y="68"/>
                </a:lnTo>
                <a:lnTo>
                  <a:pt x="90" y="72"/>
                </a:lnTo>
                <a:lnTo>
                  <a:pt x="94" y="76"/>
                </a:lnTo>
                <a:lnTo>
                  <a:pt x="94" y="82"/>
                </a:lnTo>
                <a:lnTo>
                  <a:pt x="94" y="82"/>
                </a:lnTo>
                <a:lnTo>
                  <a:pt x="94" y="88"/>
                </a:lnTo>
                <a:lnTo>
                  <a:pt x="90" y="92"/>
                </a:lnTo>
                <a:lnTo>
                  <a:pt x="86" y="94"/>
                </a:lnTo>
                <a:lnTo>
                  <a:pt x="80" y="96"/>
                </a:lnTo>
                <a:lnTo>
                  <a:pt x="80" y="96"/>
                </a:lnTo>
                <a:close/>
                <a:moveTo>
                  <a:pt x="192" y="190"/>
                </a:moveTo>
                <a:lnTo>
                  <a:pt x="164" y="190"/>
                </a:lnTo>
                <a:lnTo>
                  <a:pt x="164" y="146"/>
                </a:lnTo>
                <a:lnTo>
                  <a:pt x="164" y="146"/>
                </a:lnTo>
                <a:lnTo>
                  <a:pt x="164" y="138"/>
                </a:lnTo>
                <a:lnTo>
                  <a:pt x="162" y="132"/>
                </a:lnTo>
                <a:lnTo>
                  <a:pt x="158" y="128"/>
                </a:lnTo>
                <a:lnTo>
                  <a:pt x="150" y="128"/>
                </a:lnTo>
                <a:lnTo>
                  <a:pt x="150" y="128"/>
                </a:lnTo>
                <a:lnTo>
                  <a:pt x="146" y="128"/>
                </a:lnTo>
                <a:lnTo>
                  <a:pt x="142" y="130"/>
                </a:lnTo>
                <a:lnTo>
                  <a:pt x="136" y="138"/>
                </a:lnTo>
                <a:lnTo>
                  <a:pt x="136" y="138"/>
                </a:lnTo>
                <a:lnTo>
                  <a:pt x="136" y="144"/>
                </a:lnTo>
                <a:lnTo>
                  <a:pt x="136" y="190"/>
                </a:lnTo>
                <a:lnTo>
                  <a:pt x="108" y="190"/>
                </a:lnTo>
                <a:lnTo>
                  <a:pt x="108" y="190"/>
                </a:lnTo>
                <a:lnTo>
                  <a:pt x="108" y="108"/>
                </a:lnTo>
                <a:lnTo>
                  <a:pt x="136" y="108"/>
                </a:lnTo>
                <a:lnTo>
                  <a:pt x="136" y="120"/>
                </a:lnTo>
                <a:lnTo>
                  <a:pt x="136" y="120"/>
                </a:lnTo>
                <a:lnTo>
                  <a:pt x="140" y="114"/>
                </a:lnTo>
                <a:lnTo>
                  <a:pt x="144" y="110"/>
                </a:lnTo>
                <a:lnTo>
                  <a:pt x="152" y="106"/>
                </a:lnTo>
                <a:lnTo>
                  <a:pt x="160" y="106"/>
                </a:lnTo>
                <a:lnTo>
                  <a:pt x="160" y="106"/>
                </a:lnTo>
                <a:lnTo>
                  <a:pt x="168" y="106"/>
                </a:lnTo>
                <a:lnTo>
                  <a:pt x="174" y="108"/>
                </a:lnTo>
                <a:lnTo>
                  <a:pt x="178" y="110"/>
                </a:lnTo>
                <a:lnTo>
                  <a:pt x="184" y="114"/>
                </a:lnTo>
                <a:lnTo>
                  <a:pt x="186" y="120"/>
                </a:lnTo>
                <a:lnTo>
                  <a:pt x="190" y="126"/>
                </a:lnTo>
                <a:lnTo>
                  <a:pt x="192" y="134"/>
                </a:lnTo>
                <a:lnTo>
                  <a:pt x="192" y="142"/>
                </a:lnTo>
                <a:lnTo>
                  <a:pt x="192" y="1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80682" tIns="40341" rIns="80682" bIns="40341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UY" sz="971" dirty="0">
                <a:solidFill>
                  <a:srgbClr val="000000"/>
                </a:solidFill>
                <a:latin typeface="Georgia"/>
                <a:ea typeface="Calibri"/>
                <a:cs typeface="Helv"/>
              </a:rPr>
              <a:t> </a:t>
            </a:r>
          </a:p>
        </p:txBody>
      </p:sp>
      <p:sp>
        <p:nvSpPr>
          <p:cNvPr id="6" name="Freeform 16">
            <a:hlinkClick r:id="rId3"/>
            <a:extLst>
              <a:ext uri="{FF2B5EF4-FFF2-40B4-BE49-F238E27FC236}">
                <a16:creationId xmlns:a16="http://schemas.microsoft.com/office/drawing/2014/main" id="{199D6C0F-1A33-4CC8-A98E-4B8BD8083F19}"/>
              </a:ext>
            </a:extLst>
          </p:cNvPr>
          <p:cNvSpPr>
            <a:spLocks noEditPoints="1"/>
          </p:cNvSpPr>
          <p:nvPr/>
        </p:nvSpPr>
        <p:spPr bwMode="auto">
          <a:xfrm>
            <a:off x="2070194" y="5733260"/>
            <a:ext cx="206153" cy="212400"/>
          </a:xfrm>
          <a:custGeom>
            <a:avLst/>
            <a:gdLst>
              <a:gd name="T0" fmla="*/ 0 w 256"/>
              <a:gd name="T1" fmla="*/ 0 h 256"/>
              <a:gd name="T2" fmla="*/ 0 w 256"/>
              <a:gd name="T3" fmla="*/ 256 h 256"/>
              <a:gd name="T4" fmla="*/ 256 w 256"/>
              <a:gd name="T5" fmla="*/ 256 h 256"/>
              <a:gd name="T6" fmla="*/ 256 w 256"/>
              <a:gd name="T7" fmla="*/ 0 h 256"/>
              <a:gd name="T8" fmla="*/ 0 w 256"/>
              <a:gd name="T9" fmla="*/ 0 h 256"/>
              <a:gd name="T10" fmla="*/ 154 w 256"/>
              <a:gd name="T11" fmla="*/ 128 h 256"/>
              <a:gd name="T12" fmla="*/ 136 w 256"/>
              <a:gd name="T13" fmla="*/ 128 h 256"/>
              <a:gd name="T14" fmla="*/ 136 w 256"/>
              <a:gd name="T15" fmla="*/ 128 h 256"/>
              <a:gd name="T16" fmla="*/ 136 w 256"/>
              <a:gd name="T17" fmla="*/ 192 h 256"/>
              <a:gd name="T18" fmla="*/ 110 w 256"/>
              <a:gd name="T19" fmla="*/ 192 h 256"/>
              <a:gd name="T20" fmla="*/ 110 w 256"/>
              <a:gd name="T21" fmla="*/ 192 h 256"/>
              <a:gd name="T22" fmla="*/ 110 w 256"/>
              <a:gd name="T23" fmla="*/ 128 h 256"/>
              <a:gd name="T24" fmla="*/ 98 w 256"/>
              <a:gd name="T25" fmla="*/ 128 h 256"/>
              <a:gd name="T26" fmla="*/ 98 w 256"/>
              <a:gd name="T27" fmla="*/ 106 h 256"/>
              <a:gd name="T28" fmla="*/ 110 w 256"/>
              <a:gd name="T29" fmla="*/ 106 h 256"/>
              <a:gd name="T30" fmla="*/ 110 w 256"/>
              <a:gd name="T31" fmla="*/ 92 h 256"/>
              <a:gd name="T32" fmla="*/ 110 w 256"/>
              <a:gd name="T33" fmla="*/ 92 h 256"/>
              <a:gd name="T34" fmla="*/ 112 w 256"/>
              <a:gd name="T35" fmla="*/ 82 h 256"/>
              <a:gd name="T36" fmla="*/ 116 w 256"/>
              <a:gd name="T37" fmla="*/ 74 h 256"/>
              <a:gd name="T38" fmla="*/ 118 w 256"/>
              <a:gd name="T39" fmla="*/ 70 h 256"/>
              <a:gd name="T40" fmla="*/ 124 w 256"/>
              <a:gd name="T41" fmla="*/ 68 h 256"/>
              <a:gd name="T42" fmla="*/ 130 w 256"/>
              <a:gd name="T43" fmla="*/ 66 h 256"/>
              <a:gd name="T44" fmla="*/ 136 w 256"/>
              <a:gd name="T45" fmla="*/ 64 h 256"/>
              <a:gd name="T46" fmla="*/ 156 w 256"/>
              <a:gd name="T47" fmla="*/ 64 h 256"/>
              <a:gd name="T48" fmla="*/ 156 w 256"/>
              <a:gd name="T49" fmla="*/ 86 h 256"/>
              <a:gd name="T50" fmla="*/ 156 w 256"/>
              <a:gd name="T51" fmla="*/ 86 h 256"/>
              <a:gd name="T52" fmla="*/ 142 w 256"/>
              <a:gd name="T53" fmla="*/ 86 h 256"/>
              <a:gd name="T54" fmla="*/ 142 w 256"/>
              <a:gd name="T55" fmla="*/ 86 h 256"/>
              <a:gd name="T56" fmla="*/ 138 w 256"/>
              <a:gd name="T57" fmla="*/ 88 h 256"/>
              <a:gd name="T58" fmla="*/ 138 w 256"/>
              <a:gd name="T59" fmla="*/ 90 h 256"/>
              <a:gd name="T60" fmla="*/ 136 w 256"/>
              <a:gd name="T61" fmla="*/ 92 h 256"/>
              <a:gd name="T62" fmla="*/ 136 w 256"/>
              <a:gd name="T63" fmla="*/ 106 h 256"/>
              <a:gd name="T64" fmla="*/ 156 w 256"/>
              <a:gd name="T65" fmla="*/ 106 h 256"/>
              <a:gd name="T66" fmla="*/ 154 w 256"/>
              <a:gd name="T67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256">
                <a:moveTo>
                  <a:pt x="0" y="0"/>
                </a:moveTo>
                <a:lnTo>
                  <a:pt x="0" y="256"/>
                </a:lnTo>
                <a:lnTo>
                  <a:pt x="256" y="256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154" y="128"/>
                </a:moveTo>
                <a:lnTo>
                  <a:pt x="136" y="128"/>
                </a:lnTo>
                <a:lnTo>
                  <a:pt x="136" y="128"/>
                </a:lnTo>
                <a:lnTo>
                  <a:pt x="136" y="192"/>
                </a:lnTo>
                <a:lnTo>
                  <a:pt x="110" y="192"/>
                </a:lnTo>
                <a:lnTo>
                  <a:pt x="110" y="192"/>
                </a:lnTo>
                <a:lnTo>
                  <a:pt x="110" y="128"/>
                </a:lnTo>
                <a:lnTo>
                  <a:pt x="98" y="128"/>
                </a:lnTo>
                <a:lnTo>
                  <a:pt x="98" y="106"/>
                </a:lnTo>
                <a:lnTo>
                  <a:pt x="110" y="106"/>
                </a:lnTo>
                <a:lnTo>
                  <a:pt x="110" y="92"/>
                </a:lnTo>
                <a:lnTo>
                  <a:pt x="110" y="92"/>
                </a:lnTo>
                <a:lnTo>
                  <a:pt x="112" y="82"/>
                </a:lnTo>
                <a:lnTo>
                  <a:pt x="116" y="74"/>
                </a:lnTo>
                <a:lnTo>
                  <a:pt x="118" y="70"/>
                </a:lnTo>
                <a:lnTo>
                  <a:pt x="124" y="68"/>
                </a:lnTo>
                <a:lnTo>
                  <a:pt x="130" y="66"/>
                </a:lnTo>
                <a:lnTo>
                  <a:pt x="136" y="64"/>
                </a:lnTo>
                <a:lnTo>
                  <a:pt x="156" y="64"/>
                </a:lnTo>
                <a:lnTo>
                  <a:pt x="156" y="86"/>
                </a:lnTo>
                <a:lnTo>
                  <a:pt x="156" y="86"/>
                </a:lnTo>
                <a:lnTo>
                  <a:pt x="142" y="86"/>
                </a:lnTo>
                <a:lnTo>
                  <a:pt x="142" y="86"/>
                </a:lnTo>
                <a:lnTo>
                  <a:pt x="138" y="88"/>
                </a:lnTo>
                <a:lnTo>
                  <a:pt x="138" y="90"/>
                </a:lnTo>
                <a:lnTo>
                  <a:pt x="136" y="92"/>
                </a:lnTo>
                <a:lnTo>
                  <a:pt x="136" y="106"/>
                </a:lnTo>
                <a:lnTo>
                  <a:pt x="156" y="106"/>
                </a:lnTo>
                <a:lnTo>
                  <a:pt x="154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s-UY" sz="1588" dirty="0"/>
          </a:p>
        </p:txBody>
      </p:sp>
      <p:sp>
        <p:nvSpPr>
          <p:cNvPr id="7" name="Freeform 17">
            <a:hlinkClick r:id="rId4" tooltip="www.twitter.com/PwC_Uruguay"/>
            <a:extLst>
              <a:ext uri="{FF2B5EF4-FFF2-40B4-BE49-F238E27FC236}">
                <a16:creationId xmlns:a16="http://schemas.microsoft.com/office/drawing/2014/main" id="{4BB1CA09-71EB-4B6C-B95E-C26A6799FC60}"/>
              </a:ext>
            </a:extLst>
          </p:cNvPr>
          <p:cNvSpPr>
            <a:spLocks noEditPoints="1"/>
          </p:cNvSpPr>
          <p:nvPr/>
        </p:nvSpPr>
        <p:spPr bwMode="auto">
          <a:xfrm>
            <a:off x="475149" y="5735165"/>
            <a:ext cx="206153" cy="212400"/>
          </a:xfrm>
          <a:custGeom>
            <a:avLst/>
            <a:gdLst>
              <a:gd name="T0" fmla="*/ 0 w 256"/>
              <a:gd name="T1" fmla="*/ 256 h 256"/>
              <a:gd name="T2" fmla="*/ 256 w 256"/>
              <a:gd name="T3" fmla="*/ 0 h 256"/>
              <a:gd name="T4" fmla="*/ 178 w 256"/>
              <a:gd name="T5" fmla="*/ 102 h 256"/>
              <a:gd name="T6" fmla="*/ 178 w 256"/>
              <a:gd name="T7" fmla="*/ 106 h 256"/>
              <a:gd name="T8" fmla="*/ 178 w 256"/>
              <a:gd name="T9" fmla="*/ 120 h 256"/>
              <a:gd name="T10" fmla="*/ 168 w 256"/>
              <a:gd name="T11" fmla="*/ 144 h 256"/>
              <a:gd name="T12" fmla="*/ 148 w 256"/>
              <a:gd name="T13" fmla="*/ 166 h 256"/>
              <a:gd name="T14" fmla="*/ 122 w 256"/>
              <a:gd name="T15" fmla="*/ 178 h 256"/>
              <a:gd name="T16" fmla="*/ 104 w 256"/>
              <a:gd name="T17" fmla="*/ 180 h 256"/>
              <a:gd name="T18" fmla="*/ 82 w 256"/>
              <a:gd name="T19" fmla="*/ 178 h 256"/>
              <a:gd name="T20" fmla="*/ 64 w 256"/>
              <a:gd name="T21" fmla="*/ 168 h 256"/>
              <a:gd name="T22" fmla="*/ 70 w 256"/>
              <a:gd name="T23" fmla="*/ 170 h 256"/>
              <a:gd name="T24" fmla="*/ 78 w 256"/>
              <a:gd name="T25" fmla="*/ 168 h 256"/>
              <a:gd name="T26" fmla="*/ 96 w 256"/>
              <a:gd name="T27" fmla="*/ 162 h 256"/>
              <a:gd name="T28" fmla="*/ 102 w 256"/>
              <a:gd name="T29" fmla="*/ 158 h 256"/>
              <a:gd name="T30" fmla="*/ 88 w 256"/>
              <a:gd name="T31" fmla="*/ 152 h 256"/>
              <a:gd name="T32" fmla="*/ 78 w 256"/>
              <a:gd name="T33" fmla="*/ 140 h 256"/>
              <a:gd name="T34" fmla="*/ 82 w 256"/>
              <a:gd name="T35" fmla="*/ 140 h 256"/>
              <a:gd name="T36" fmla="*/ 90 w 256"/>
              <a:gd name="T37" fmla="*/ 140 h 256"/>
              <a:gd name="T38" fmla="*/ 82 w 256"/>
              <a:gd name="T39" fmla="*/ 136 h 256"/>
              <a:gd name="T40" fmla="*/ 70 w 256"/>
              <a:gd name="T41" fmla="*/ 122 h 256"/>
              <a:gd name="T42" fmla="*/ 68 w 256"/>
              <a:gd name="T43" fmla="*/ 114 h 256"/>
              <a:gd name="T44" fmla="*/ 68 w 256"/>
              <a:gd name="T45" fmla="*/ 114 h 256"/>
              <a:gd name="T46" fmla="*/ 80 w 256"/>
              <a:gd name="T47" fmla="*/ 116 h 256"/>
              <a:gd name="T48" fmla="*/ 76 w 256"/>
              <a:gd name="T49" fmla="*/ 112 h 256"/>
              <a:gd name="T50" fmla="*/ 70 w 256"/>
              <a:gd name="T51" fmla="*/ 102 h 256"/>
              <a:gd name="T52" fmla="*/ 70 w 256"/>
              <a:gd name="T53" fmla="*/ 94 h 256"/>
              <a:gd name="T54" fmla="*/ 72 w 256"/>
              <a:gd name="T55" fmla="*/ 82 h 256"/>
              <a:gd name="T56" fmla="*/ 84 w 256"/>
              <a:gd name="T57" fmla="*/ 92 h 256"/>
              <a:gd name="T58" fmla="*/ 110 w 256"/>
              <a:gd name="T59" fmla="*/ 106 h 256"/>
              <a:gd name="T60" fmla="*/ 126 w 256"/>
              <a:gd name="T61" fmla="*/ 108 h 256"/>
              <a:gd name="T62" fmla="*/ 126 w 256"/>
              <a:gd name="T63" fmla="*/ 102 h 256"/>
              <a:gd name="T64" fmla="*/ 134 w 256"/>
              <a:gd name="T65" fmla="*/ 84 h 256"/>
              <a:gd name="T66" fmla="*/ 152 w 256"/>
              <a:gd name="T67" fmla="*/ 76 h 256"/>
              <a:gd name="T68" fmla="*/ 162 w 256"/>
              <a:gd name="T69" fmla="*/ 78 h 256"/>
              <a:gd name="T70" fmla="*/ 172 w 256"/>
              <a:gd name="T71" fmla="*/ 86 h 256"/>
              <a:gd name="T72" fmla="*/ 188 w 256"/>
              <a:gd name="T73" fmla="*/ 78 h 256"/>
              <a:gd name="T74" fmla="*/ 184 w 256"/>
              <a:gd name="T75" fmla="*/ 86 h 256"/>
              <a:gd name="T76" fmla="*/ 176 w 256"/>
              <a:gd name="T77" fmla="*/ 94 h 256"/>
              <a:gd name="T78" fmla="*/ 192 w 256"/>
              <a:gd name="T79" fmla="*/ 90 h 256"/>
              <a:gd name="T80" fmla="*/ 178 w 256"/>
              <a:gd name="T81" fmla="*/ 10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6" h="256">
                <a:moveTo>
                  <a:pt x="0" y="0"/>
                </a:moveTo>
                <a:lnTo>
                  <a:pt x="0" y="256"/>
                </a:lnTo>
                <a:lnTo>
                  <a:pt x="256" y="256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178" y="102"/>
                </a:moveTo>
                <a:lnTo>
                  <a:pt x="178" y="102"/>
                </a:lnTo>
                <a:lnTo>
                  <a:pt x="178" y="106"/>
                </a:lnTo>
                <a:lnTo>
                  <a:pt x="178" y="106"/>
                </a:lnTo>
                <a:lnTo>
                  <a:pt x="178" y="120"/>
                </a:lnTo>
                <a:lnTo>
                  <a:pt x="174" y="132"/>
                </a:lnTo>
                <a:lnTo>
                  <a:pt x="168" y="144"/>
                </a:lnTo>
                <a:lnTo>
                  <a:pt x="160" y="156"/>
                </a:lnTo>
                <a:lnTo>
                  <a:pt x="148" y="166"/>
                </a:lnTo>
                <a:lnTo>
                  <a:pt x="136" y="174"/>
                </a:lnTo>
                <a:lnTo>
                  <a:pt x="122" y="178"/>
                </a:lnTo>
                <a:lnTo>
                  <a:pt x="104" y="180"/>
                </a:lnTo>
                <a:lnTo>
                  <a:pt x="104" y="180"/>
                </a:lnTo>
                <a:lnTo>
                  <a:pt x="94" y="180"/>
                </a:lnTo>
                <a:lnTo>
                  <a:pt x="82" y="178"/>
                </a:lnTo>
                <a:lnTo>
                  <a:pt x="72" y="174"/>
                </a:lnTo>
                <a:lnTo>
                  <a:pt x="64" y="168"/>
                </a:lnTo>
                <a:lnTo>
                  <a:pt x="64" y="168"/>
                </a:lnTo>
                <a:lnTo>
                  <a:pt x="70" y="170"/>
                </a:lnTo>
                <a:lnTo>
                  <a:pt x="70" y="170"/>
                </a:lnTo>
                <a:lnTo>
                  <a:pt x="78" y="168"/>
                </a:lnTo>
                <a:lnTo>
                  <a:pt x="88" y="166"/>
                </a:lnTo>
                <a:lnTo>
                  <a:pt x="96" y="162"/>
                </a:lnTo>
                <a:lnTo>
                  <a:pt x="102" y="158"/>
                </a:lnTo>
                <a:lnTo>
                  <a:pt x="102" y="158"/>
                </a:lnTo>
                <a:lnTo>
                  <a:pt x="94" y="156"/>
                </a:lnTo>
                <a:lnTo>
                  <a:pt x="88" y="152"/>
                </a:lnTo>
                <a:lnTo>
                  <a:pt x="82" y="148"/>
                </a:lnTo>
                <a:lnTo>
                  <a:pt x="78" y="140"/>
                </a:lnTo>
                <a:lnTo>
                  <a:pt x="78" y="140"/>
                </a:lnTo>
                <a:lnTo>
                  <a:pt x="82" y="140"/>
                </a:lnTo>
                <a:lnTo>
                  <a:pt x="82" y="140"/>
                </a:lnTo>
                <a:lnTo>
                  <a:pt x="90" y="140"/>
                </a:lnTo>
                <a:lnTo>
                  <a:pt x="90" y="140"/>
                </a:lnTo>
                <a:lnTo>
                  <a:pt x="82" y="136"/>
                </a:lnTo>
                <a:lnTo>
                  <a:pt x="74" y="130"/>
                </a:lnTo>
                <a:lnTo>
                  <a:pt x="70" y="122"/>
                </a:lnTo>
                <a:lnTo>
                  <a:pt x="68" y="114"/>
                </a:lnTo>
                <a:lnTo>
                  <a:pt x="68" y="114"/>
                </a:lnTo>
                <a:lnTo>
                  <a:pt x="68" y="114"/>
                </a:lnTo>
                <a:lnTo>
                  <a:pt x="68" y="114"/>
                </a:lnTo>
                <a:lnTo>
                  <a:pt x="74" y="116"/>
                </a:lnTo>
                <a:lnTo>
                  <a:pt x="80" y="116"/>
                </a:lnTo>
                <a:lnTo>
                  <a:pt x="80" y="116"/>
                </a:lnTo>
                <a:lnTo>
                  <a:pt x="76" y="112"/>
                </a:lnTo>
                <a:lnTo>
                  <a:pt x="72" y="108"/>
                </a:lnTo>
                <a:lnTo>
                  <a:pt x="70" y="102"/>
                </a:lnTo>
                <a:lnTo>
                  <a:pt x="70" y="94"/>
                </a:lnTo>
                <a:lnTo>
                  <a:pt x="70" y="94"/>
                </a:lnTo>
                <a:lnTo>
                  <a:pt x="70" y="88"/>
                </a:lnTo>
                <a:lnTo>
                  <a:pt x="72" y="82"/>
                </a:lnTo>
                <a:lnTo>
                  <a:pt x="72" y="82"/>
                </a:lnTo>
                <a:lnTo>
                  <a:pt x="84" y="92"/>
                </a:lnTo>
                <a:lnTo>
                  <a:pt x="96" y="100"/>
                </a:lnTo>
                <a:lnTo>
                  <a:pt x="110" y="106"/>
                </a:lnTo>
                <a:lnTo>
                  <a:pt x="126" y="108"/>
                </a:lnTo>
                <a:lnTo>
                  <a:pt x="126" y="108"/>
                </a:lnTo>
                <a:lnTo>
                  <a:pt x="126" y="102"/>
                </a:lnTo>
                <a:lnTo>
                  <a:pt x="126" y="102"/>
                </a:lnTo>
                <a:lnTo>
                  <a:pt x="128" y="92"/>
                </a:lnTo>
                <a:lnTo>
                  <a:pt x="134" y="84"/>
                </a:lnTo>
                <a:lnTo>
                  <a:pt x="142" y="78"/>
                </a:lnTo>
                <a:lnTo>
                  <a:pt x="152" y="76"/>
                </a:lnTo>
                <a:lnTo>
                  <a:pt x="152" y="76"/>
                </a:lnTo>
                <a:lnTo>
                  <a:pt x="162" y="78"/>
                </a:lnTo>
                <a:lnTo>
                  <a:pt x="172" y="86"/>
                </a:lnTo>
                <a:lnTo>
                  <a:pt x="172" y="86"/>
                </a:lnTo>
                <a:lnTo>
                  <a:pt x="180" y="82"/>
                </a:lnTo>
                <a:lnTo>
                  <a:pt x="188" y="78"/>
                </a:lnTo>
                <a:lnTo>
                  <a:pt x="188" y="78"/>
                </a:lnTo>
                <a:lnTo>
                  <a:pt x="184" y="86"/>
                </a:lnTo>
                <a:lnTo>
                  <a:pt x="176" y="94"/>
                </a:lnTo>
                <a:lnTo>
                  <a:pt x="176" y="94"/>
                </a:lnTo>
                <a:lnTo>
                  <a:pt x="192" y="90"/>
                </a:lnTo>
                <a:lnTo>
                  <a:pt x="192" y="90"/>
                </a:lnTo>
                <a:lnTo>
                  <a:pt x="186" y="96"/>
                </a:lnTo>
                <a:lnTo>
                  <a:pt x="178" y="102"/>
                </a:lnTo>
                <a:lnTo>
                  <a:pt x="178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80682" tIns="40341" rIns="80682" bIns="40341" numCol="1" anchor="t" anchorCtr="0" compatLnSpc="1">
            <a:prstTxWarp prst="textNoShape">
              <a:avLst/>
            </a:prstTxWarp>
          </a:bodyPr>
          <a:lstStyle/>
          <a:p>
            <a:endParaRPr lang="es-UY" sz="1588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503AE6-8CD7-4D4C-BA6A-32AC9AA8088B}"/>
              </a:ext>
            </a:extLst>
          </p:cNvPr>
          <p:cNvSpPr/>
          <p:nvPr/>
        </p:nvSpPr>
        <p:spPr>
          <a:xfrm>
            <a:off x="755576" y="5767860"/>
            <a:ext cx="950581" cy="1494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s-UY" sz="971" dirty="0">
                <a:solidFill>
                  <a:schemeClr val="bg1"/>
                </a:solidFill>
                <a:latin typeface="Georgia"/>
                <a:ea typeface="Times New Roman"/>
                <a:cs typeface="Times New Roman"/>
              </a:rPr>
              <a:t>@PwC_Uruguay </a:t>
            </a:r>
            <a:endParaRPr lang="es-UY" sz="1412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9" name="TextBox 40">
            <a:hlinkClick r:id="rId5"/>
            <a:extLst>
              <a:ext uri="{FF2B5EF4-FFF2-40B4-BE49-F238E27FC236}">
                <a16:creationId xmlns:a16="http://schemas.microsoft.com/office/drawing/2014/main" id="{0FA4F3C2-E591-49C3-89F1-8FA15D50AC72}"/>
              </a:ext>
            </a:extLst>
          </p:cNvPr>
          <p:cNvSpPr txBox="1"/>
          <p:nvPr/>
        </p:nvSpPr>
        <p:spPr>
          <a:xfrm>
            <a:off x="2345075" y="5769130"/>
            <a:ext cx="978105" cy="1435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885"/>
              </a:spcAft>
            </a:pPr>
            <a:r>
              <a:rPr lang="es-UY" sz="971" dirty="0">
                <a:solidFill>
                  <a:schemeClr val="bg1"/>
                </a:solidFill>
                <a:latin typeface="Georgia"/>
                <a:ea typeface="Times New Roman"/>
                <a:cs typeface="Times New Roman"/>
              </a:rPr>
              <a:t>PwCUruguay</a:t>
            </a:r>
            <a:endParaRPr lang="es-UY" sz="1412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C766B9E5-0483-444E-A0D9-57840D83B704}"/>
              </a:ext>
            </a:extLst>
          </p:cNvPr>
          <p:cNvSpPr txBox="1"/>
          <p:nvPr/>
        </p:nvSpPr>
        <p:spPr>
          <a:xfrm>
            <a:off x="3843974" y="5769765"/>
            <a:ext cx="924485" cy="1428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885"/>
              </a:spcAft>
            </a:pPr>
            <a:r>
              <a:rPr lang="es-UY" sz="971" dirty="0">
                <a:solidFill>
                  <a:schemeClr val="bg1"/>
                </a:solidFill>
                <a:latin typeface="Georgia"/>
                <a:ea typeface="Times New Roman"/>
                <a:cs typeface="Times New Roman"/>
              </a:rPr>
              <a:t>PwC Uruguay</a:t>
            </a:r>
            <a:endParaRPr lang="es-UY" sz="1412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4463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B8CA7CF8-22F2-2348-80C5-1F33FF2FDD85}"/>
              </a:ext>
            </a:extLst>
          </p:cNvPr>
          <p:cNvSpPr txBox="1">
            <a:spLocks/>
          </p:cNvSpPr>
          <p:nvPr/>
        </p:nvSpPr>
        <p:spPr>
          <a:xfrm>
            <a:off x="332186" y="1337310"/>
            <a:ext cx="8479630" cy="8136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GB" dirty="0" err="1"/>
              <a:t>Hitos</a:t>
            </a:r>
            <a:r>
              <a:rPr lang="en-GB" dirty="0"/>
              <a:t> </a:t>
            </a:r>
            <a:r>
              <a:rPr lang="en-GB" dirty="0" err="1"/>
              <a:t>relevantes</a:t>
            </a:r>
            <a:r>
              <a:rPr lang="en-GB" dirty="0"/>
              <a:t>	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GB" dirty="0" err="1"/>
              <a:t>Precios</a:t>
            </a:r>
            <a:r>
              <a:rPr lang="en-GB" dirty="0"/>
              <a:t> de </a:t>
            </a:r>
            <a:r>
              <a:rPr lang="en-GB" dirty="0" err="1"/>
              <a:t>transferencia</a:t>
            </a:r>
            <a:r>
              <a:rPr lang="en-GB" dirty="0"/>
              <a:t> (</a:t>
            </a:r>
            <a:r>
              <a:rPr lang="en-GB" dirty="0" err="1"/>
              <a:t>generalidades</a:t>
            </a:r>
            <a:r>
              <a:rPr lang="en-GB" dirty="0"/>
              <a:t>)	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GB" dirty="0" err="1"/>
              <a:t>Experiencias</a:t>
            </a:r>
            <a:r>
              <a:rPr lang="en-GB" dirty="0"/>
              <a:t> de </a:t>
            </a:r>
            <a:r>
              <a:rPr lang="en-GB" dirty="0" err="1"/>
              <a:t>fiscalización</a:t>
            </a:r>
            <a:r>
              <a:rPr lang="en-GB" dirty="0"/>
              <a:t> de </a:t>
            </a:r>
            <a:r>
              <a:rPr lang="en-GB" dirty="0" err="1"/>
              <a:t>precios</a:t>
            </a:r>
            <a:r>
              <a:rPr lang="en-GB" dirty="0"/>
              <a:t> de </a:t>
            </a:r>
            <a:r>
              <a:rPr lang="en-GB" dirty="0" err="1"/>
              <a:t>transferencia</a:t>
            </a:r>
            <a:r>
              <a:rPr lang="en-GB" dirty="0"/>
              <a:t> </a:t>
            </a:r>
            <a:r>
              <a:rPr lang="en-GB" dirty="0" err="1"/>
              <a:t>Tendencias</a:t>
            </a:r>
            <a:r>
              <a:rPr lang="en-GB" dirty="0"/>
              <a:t> y </a:t>
            </a:r>
            <a:r>
              <a:rPr lang="en-GB" dirty="0" err="1"/>
              <a:t>desafíos</a:t>
            </a:r>
            <a:r>
              <a:rPr lang="en-GB" dirty="0"/>
              <a:t>	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GB" dirty="0"/>
              <a:t>Control </a:t>
            </a:r>
            <a:r>
              <a:rPr lang="en-GB" dirty="0" err="1"/>
              <a:t>jurisdiccional</a:t>
            </a: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5ECEF4-3CAC-0142-BED3-1FEF19B12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056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F4AC-49F0-AC44-BE3F-EC82A78C7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2220" y="2144710"/>
            <a:ext cx="4649351" cy="1292662"/>
          </a:xfrm>
          <a:prstGeom prst="rect">
            <a:avLst/>
          </a:prstGeom>
          <a:solidFill>
            <a:srgbClr val="DB536A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 err="1">
                <a:solidFill>
                  <a:schemeClr val="bg1"/>
                </a:solidFill>
              </a:rPr>
              <a:t>relevantes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8775" y="868791"/>
            <a:ext cx="2882840" cy="1292662"/>
          </a:xfrm>
          <a:prstGeom prst="rect">
            <a:avLst/>
          </a:prstGeom>
          <a:solidFill>
            <a:srgbClr val="DB536A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 err="1">
                <a:solidFill>
                  <a:schemeClr val="bg1"/>
                </a:solidFill>
              </a:rPr>
              <a:t>Hitos</a:t>
            </a:r>
            <a:endParaRPr lang="en-GB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9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1511" y="1124744"/>
            <a:ext cx="3341537" cy="4176464"/>
          </a:xfrm>
        </p:spPr>
        <p:txBody>
          <a:bodyPr/>
          <a:lstStyle/>
          <a:p>
            <a:pPr algn="ctr"/>
            <a:r>
              <a:rPr lang="en-GB" sz="1800" b="0" dirty="0">
                <a:solidFill>
                  <a:schemeClr val="accent5"/>
                </a:solidFill>
              </a:rPr>
              <a:t>Se </a:t>
            </a:r>
            <a:r>
              <a:rPr lang="en-GB" sz="1800" b="0" dirty="0" err="1">
                <a:solidFill>
                  <a:schemeClr val="accent5"/>
                </a:solidFill>
              </a:rPr>
              <a:t>perciben</a:t>
            </a:r>
            <a:r>
              <a:rPr lang="en-GB" sz="1800" b="0" dirty="0">
                <a:solidFill>
                  <a:schemeClr val="accent5"/>
                </a:solidFill>
              </a:rPr>
              <a:t> </a:t>
            </a:r>
            <a:r>
              <a:rPr lang="en-GB" sz="2200" dirty="0" err="1">
                <a:solidFill>
                  <a:schemeClr val="accent5"/>
                </a:solidFill>
              </a:rPr>
              <a:t>cambios</a:t>
            </a:r>
            <a:r>
              <a:rPr lang="en-GB" sz="1800" b="0" dirty="0">
                <a:solidFill>
                  <a:schemeClr val="accent5"/>
                </a:solidFill>
              </a:rPr>
              <a:t> a </a:t>
            </a:r>
            <a:r>
              <a:rPr lang="en-GB" sz="1800" b="0" dirty="0" err="1">
                <a:solidFill>
                  <a:schemeClr val="accent5"/>
                </a:solidFill>
              </a:rPr>
              <a:t>nivel</a:t>
            </a:r>
            <a:r>
              <a:rPr lang="en-GB" sz="1800" b="0" dirty="0">
                <a:solidFill>
                  <a:schemeClr val="accent5"/>
                </a:solidFill>
              </a:rPr>
              <a:t> </a:t>
            </a:r>
            <a:r>
              <a:rPr lang="en-GB" sz="2200" dirty="0" err="1">
                <a:solidFill>
                  <a:schemeClr val="accent5"/>
                </a:solidFill>
              </a:rPr>
              <a:t>normativo</a:t>
            </a:r>
            <a:r>
              <a:rPr lang="en-GB" sz="1800" b="0" dirty="0">
                <a:solidFill>
                  <a:schemeClr val="accent5"/>
                </a:solidFill>
              </a:rPr>
              <a:t> y </a:t>
            </a:r>
            <a:r>
              <a:rPr lang="en-GB" sz="1800" b="0" dirty="0" err="1">
                <a:solidFill>
                  <a:schemeClr val="accent5"/>
                </a:solidFill>
              </a:rPr>
              <a:t>en</a:t>
            </a:r>
            <a:r>
              <a:rPr lang="en-GB" sz="1800" b="0" dirty="0">
                <a:solidFill>
                  <a:schemeClr val="accent5"/>
                </a:solidFill>
              </a:rPr>
              <a:t> las </a:t>
            </a:r>
            <a:r>
              <a:rPr lang="en-GB" sz="2200" dirty="0" err="1">
                <a:solidFill>
                  <a:schemeClr val="accent5"/>
                </a:solidFill>
              </a:rPr>
              <a:t>actuaciones</a:t>
            </a:r>
            <a:r>
              <a:rPr lang="en-GB" sz="1800" b="0" dirty="0">
                <a:solidFill>
                  <a:schemeClr val="accent5"/>
                </a:solidFill>
              </a:rPr>
              <a:t> de los </a:t>
            </a:r>
            <a:r>
              <a:rPr lang="en-GB" sz="2200" dirty="0" err="1">
                <a:solidFill>
                  <a:schemeClr val="accent5"/>
                </a:solidFill>
              </a:rPr>
              <a:t>contribuyentes</a:t>
            </a:r>
            <a:r>
              <a:rPr lang="en-GB" sz="2200" dirty="0">
                <a:solidFill>
                  <a:schemeClr val="accent5"/>
                </a:solidFill>
              </a:rPr>
              <a:t> </a:t>
            </a:r>
            <a:r>
              <a:rPr lang="en-GB" sz="1800" dirty="0">
                <a:solidFill>
                  <a:schemeClr val="accent5"/>
                </a:solidFill>
              </a:rPr>
              <a:t>y</a:t>
            </a:r>
            <a:r>
              <a:rPr lang="en-GB" sz="2200" dirty="0">
                <a:solidFill>
                  <a:schemeClr val="accent5"/>
                </a:solidFill>
              </a:rPr>
              <a:t> </a:t>
            </a:r>
            <a:r>
              <a:rPr lang="en-GB" sz="2200" dirty="0" err="1">
                <a:solidFill>
                  <a:schemeClr val="accent5"/>
                </a:solidFill>
              </a:rPr>
              <a:t>administraciones</a:t>
            </a:r>
            <a:r>
              <a:rPr lang="en-GB" sz="2200" dirty="0">
                <a:solidFill>
                  <a:schemeClr val="accent5"/>
                </a:solidFill>
              </a:rPr>
              <a:t> </a:t>
            </a:r>
            <a:r>
              <a:rPr lang="en-GB" sz="2200" dirty="0" err="1">
                <a:solidFill>
                  <a:schemeClr val="accent5"/>
                </a:solidFill>
              </a:rPr>
              <a:t>tributarias</a:t>
            </a:r>
            <a:endParaRPr lang="en-GB" sz="2200" dirty="0">
              <a:solidFill>
                <a:schemeClr val="accent5"/>
              </a:solidFill>
            </a:endParaRPr>
          </a:p>
          <a:p>
            <a:pPr marL="285750" lvl="1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1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dirty="0"/>
              <a:t>Mayor </a:t>
            </a:r>
            <a:r>
              <a:rPr lang="en-GB" dirty="0" err="1"/>
              <a:t>regulación</a:t>
            </a:r>
            <a:endParaRPr lang="en-GB" dirty="0"/>
          </a:p>
          <a:p>
            <a:pPr marL="285750" lvl="1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dirty="0"/>
              <a:t>Mayor </a:t>
            </a:r>
            <a:r>
              <a:rPr lang="en-GB" dirty="0" err="1"/>
              <a:t>cumplimiento</a:t>
            </a:r>
            <a:r>
              <a:rPr lang="en-GB" dirty="0"/>
              <a:t> </a:t>
            </a:r>
            <a:r>
              <a:rPr lang="en-GB" dirty="0" err="1"/>
              <a:t>obligaciones</a:t>
            </a:r>
            <a:r>
              <a:rPr lang="en-GB" dirty="0"/>
              <a:t> </a:t>
            </a:r>
            <a:r>
              <a:rPr lang="en-GB" dirty="0" err="1"/>
              <a:t>formales</a:t>
            </a:r>
            <a:endParaRPr lang="en-GB" dirty="0"/>
          </a:p>
          <a:p>
            <a:pPr marL="285750" lvl="1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dirty="0"/>
              <a:t>Mayor </a:t>
            </a:r>
            <a:r>
              <a:rPr lang="en-GB" dirty="0" err="1"/>
              <a:t>coordinación</a:t>
            </a:r>
            <a:r>
              <a:rPr lang="en-GB" dirty="0"/>
              <a:t> y </a:t>
            </a:r>
            <a:r>
              <a:rPr lang="en-GB" dirty="0" err="1"/>
              <a:t>planificación</a:t>
            </a:r>
            <a:r>
              <a:rPr lang="en-GB" dirty="0"/>
              <a:t> (</a:t>
            </a:r>
            <a:r>
              <a:rPr lang="en-GB" dirty="0" err="1"/>
              <a:t>consistencia</a:t>
            </a:r>
            <a:r>
              <a:rPr lang="en-GB" dirty="0"/>
              <a:t>)</a:t>
            </a:r>
          </a:p>
          <a:p>
            <a:pPr marL="285750" lvl="1" indent="-28575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dirty="0"/>
              <a:t>Mayor </a:t>
            </a:r>
            <a:r>
              <a:rPr lang="en-GB" dirty="0" err="1"/>
              <a:t>número</a:t>
            </a:r>
            <a:r>
              <a:rPr lang="en-GB" dirty="0"/>
              <a:t> de </a:t>
            </a:r>
            <a:r>
              <a:rPr lang="en-GB" dirty="0" err="1"/>
              <a:t>inspecciones</a:t>
            </a:r>
            <a:r>
              <a:rPr lang="en-GB" dirty="0"/>
              <a:t> (</a:t>
            </a:r>
            <a:r>
              <a:rPr lang="en-GB" dirty="0" err="1"/>
              <a:t>ejecución</a:t>
            </a:r>
            <a:r>
              <a:rPr lang="en-GB" dirty="0"/>
              <a:t> de CDI/AII)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371600"/>
          </a:xfrm>
        </p:spPr>
        <p:txBody>
          <a:bodyPr/>
          <a:lstStyle/>
          <a:p>
            <a:r>
              <a:rPr lang="sv-SE" dirty="0"/>
              <a:t>Hitos relevantes</a:t>
            </a:r>
            <a:endParaRPr lang="en-GB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3158745475"/>
              </p:ext>
            </p:extLst>
          </p:nvPr>
        </p:nvGraphicFramePr>
        <p:xfrm>
          <a:off x="424080" y="1124744"/>
          <a:ext cx="4190342" cy="318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24080" y="4500527"/>
            <a:ext cx="1422342" cy="19383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b="1" dirty="0"/>
              <a:t>CDI (2)</a:t>
            </a:r>
          </a:p>
          <a:p>
            <a:endParaRPr lang="en-GB" sz="1100" b="1" dirty="0"/>
          </a:p>
          <a:p>
            <a:r>
              <a:rPr lang="en-GB" sz="1100" b="1" dirty="0" err="1"/>
              <a:t>Sentencias</a:t>
            </a:r>
            <a:r>
              <a:rPr lang="en-GB" sz="1100" b="1" dirty="0"/>
              <a:t> TCA (“</a:t>
            </a:r>
            <a:r>
              <a:rPr lang="en-GB" sz="1100" b="1" dirty="0" err="1"/>
              <a:t>referenciales</a:t>
            </a:r>
            <a:r>
              <a:rPr lang="en-GB" sz="1100" b="1" dirty="0"/>
              <a:t>”)</a:t>
            </a:r>
          </a:p>
          <a:p>
            <a:endParaRPr lang="en-GB" sz="1100" b="1" dirty="0"/>
          </a:p>
          <a:p>
            <a:r>
              <a:rPr lang="en-GB" sz="1100" b="1" dirty="0" err="1"/>
              <a:t>Regla</a:t>
            </a:r>
            <a:r>
              <a:rPr lang="en-GB" sz="1100" b="1" dirty="0"/>
              <a:t> del “</a:t>
            </a:r>
            <a:r>
              <a:rPr lang="en-GB" sz="1100" b="1" dirty="0" err="1"/>
              <a:t>Precio</a:t>
            </a:r>
            <a:r>
              <a:rPr lang="en-GB" sz="1100" b="1" dirty="0"/>
              <a:t> </a:t>
            </a:r>
            <a:r>
              <a:rPr lang="en-GB" sz="1100" b="1" dirty="0" err="1"/>
              <a:t>Mayorista</a:t>
            </a:r>
            <a:r>
              <a:rPr lang="en-GB" sz="1100" b="1" dirty="0"/>
              <a:t>” COMEX</a:t>
            </a:r>
          </a:p>
          <a:p>
            <a:endParaRPr lang="en-GB" sz="1100" b="1" dirty="0"/>
          </a:p>
          <a:p>
            <a:r>
              <a:rPr lang="en-GB" sz="1100" b="1" dirty="0"/>
              <a:t>Código </a:t>
            </a:r>
            <a:r>
              <a:rPr lang="en-GB" sz="1100" b="1" dirty="0" err="1"/>
              <a:t>Tributario</a:t>
            </a:r>
            <a:r>
              <a:rPr lang="en-GB" sz="1100" b="1" dirty="0"/>
              <a:t> Art. 6</a:t>
            </a:r>
          </a:p>
          <a:p>
            <a:endParaRPr lang="en-GB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D9813E-A55E-5046-83E5-3EB65EDE7B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769B8E-996C-4718-930C-AB7994469EAF}"/>
              </a:ext>
            </a:extLst>
          </p:cNvPr>
          <p:cNvSpPr txBox="1"/>
          <p:nvPr/>
        </p:nvSpPr>
        <p:spPr>
          <a:xfrm>
            <a:off x="3384893" y="4425415"/>
            <a:ext cx="1746374" cy="21735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b="1" dirty="0"/>
              <a:t>CDI/AII (+30)</a:t>
            </a:r>
          </a:p>
          <a:p>
            <a:endParaRPr lang="en-GB" sz="1100" b="1" dirty="0"/>
          </a:p>
          <a:p>
            <a:r>
              <a:rPr lang="en-GB" sz="1100" b="1" dirty="0" err="1"/>
              <a:t>Sentencia</a:t>
            </a:r>
            <a:r>
              <a:rPr lang="en-GB" sz="1100" b="1" dirty="0"/>
              <a:t> TCA (“</a:t>
            </a:r>
            <a:r>
              <a:rPr lang="en-GB" sz="1100" b="1" dirty="0" err="1"/>
              <a:t>específica</a:t>
            </a:r>
            <a:r>
              <a:rPr lang="en-GB" sz="1100" b="1" dirty="0"/>
              <a:t> TP”)</a:t>
            </a:r>
          </a:p>
          <a:p>
            <a:endParaRPr lang="en-GB" sz="1100" b="1" dirty="0"/>
          </a:p>
          <a:p>
            <a:r>
              <a:rPr lang="en-GB" sz="1100" b="1" dirty="0" err="1"/>
              <a:t>Convenio</a:t>
            </a:r>
            <a:r>
              <a:rPr lang="en-GB" sz="1100" b="1" dirty="0"/>
              <a:t> de </a:t>
            </a:r>
            <a:r>
              <a:rPr lang="en-GB" sz="1100" b="1" dirty="0" err="1"/>
              <a:t>asistencia</a:t>
            </a:r>
            <a:r>
              <a:rPr lang="en-GB" sz="1100" b="1" dirty="0"/>
              <a:t> mutual </a:t>
            </a:r>
            <a:r>
              <a:rPr lang="en-GB" sz="1100" b="1" dirty="0" err="1"/>
              <a:t>en</a:t>
            </a:r>
            <a:r>
              <a:rPr lang="en-GB" sz="1100" b="1" dirty="0"/>
              <a:t> </a:t>
            </a:r>
            <a:r>
              <a:rPr lang="en-GB" sz="1100" b="1" dirty="0" err="1"/>
              <a:t>materia</a:t>
            </a:r>
            <a:r>
              <a:rPr lang="en-GB" sz="1100" b="1" dirty="0"/>
              <a:t> fiscal</a:t>
            </a:r>
          </a:p>
          <a:p>
            <a:endParaRPr lang="en-GB" sz="1100" b="1" dirty="0"/>
          </a:p>
          <a:p>
            <a:r>
              <a:rPr lang="en-GB" sz="1100" b="1" dirty="0"/>
              <a:t>MLI</a:t>
            </a:r>
          </a:p>
          <a:p>
            <a:endParaRPr lang="en-GB" sz="1100" b="1" dirty="0"/>
          </a:p>
          <a:p>
            <a:r>
              <a:rPr lang="en-GB" sz="1100" b="1" dirty="0" err="1"/>
              <a:t>Enfoque</a:t>
            </a:r>
            <a:r>
              <a:rPr lang="en-GB" sz="1100" b="1" dirty="0"/>
              <a:t> </a:t>
            </a:r>
            <a:r>
              <a:rPr lang="en-GB" sz="1100" b="1" dirty="0" err="1"/>
              <a:t>en</a:t>
            </a:r>
            <a:r>
              <a:rPr lang="en-GB" sz="1100" b="1" dirty="0"/>
              <a:t> 3 </a:t>
            </a:r>
            <a:r>
              <a:rPr lang="en-GB" sz="1100" b="1" dirty="0" err="1"/>
              <a:t>niveles</a:t>
            </a:r>
            <a:r>
              <a:rPr lang="en-GB" sz="1100" b="1" dirty="0"/>
              <a:t> (</a:t>
            </a:r>
            <a:r>
              <a:rPr lang="en-GB" sz="1100" b="1" dirty="0" err="1"/>
              <a:t>CbCr</a:t>
            </a:r>
            <a:r>
              <a:rPr lang="en-GB" sz="1100" b="1" dirty="0"/>
              <a:t>, MF, LF)</a:t>
            </a:r>
          </a:p>
          <a:p>
            <a:endParaRPr lang="en-GB" sz="1100" b="1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65480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8063F5F-796D-E84C-A46E-BE420F625DB6}"/>
              </a:ext>
            </a:extLst>
          </p:cNvPr>
          <p:cNvSpPr txBox="1"/>
          <p:nvPr/>
        </p:nvSpPr>
        <p:spPr>
          <a:xfrm>
            <a:off x="2097088" y="4702625"/>
            <a:ext cx="6649897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>
                <a:solidFill>
                  <a:schemeClr val="bg1"/>
                </a:solidFill>
              </a:rPr>
              <a:t>(</a:t>
            </a:r>
            <a:r>
              <a:rPr lang="en-GB" sz="6600" dirty="0" err="1">
                <a:solidFill>
                  <a:schemeClr val="bg1"/>
                </a:solidFill>
              </a:rPr>
              <a:t>generalidades</a:t>
            </a:r>
            <a:r>
              <a:rPr lang="en-GB" sz="6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5DE09-8282-F240-9C99-55E3A3953463}"/>
              </a:ext>
            </a:extLst>
          </p:cNvPr>
          <p:cNvSpPr txBox="1"/>
          <p:nvPr/>
        </p:nvSpPr>
        <p:spPr>
          <a:xfrm>
            <a:off x="1718237" y="3409963"/>
            <a:ext cx="5992667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 err="1">
                <a:solidFill>
                  <a:schemeClr val="bg1"/>
                </a:solidFill>
              </a:rPr>
              <a:t>Transferencia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9138F7-BDD2-AB4B-AE1C-421D1C400F89}"/>
              </a:ext>
            </a:extLst>
          </p:cNvPr>
          <p:cNvSpPr txBox="1"/>
          <p:nvPr/>
        </p:nvSpPr>
        <p:spPr>
          <a:xfrm>
            <a:off x="4225280" y="2117301"/>
            <a:ext cx="1725473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>
                <a:solidFill>
                  <a:schemeClr val="bg1"/>
                </a:solidFill>
              </a:rPr>
              <a:t>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D23820-2D3F-3545-BE30-0339AFB55515}"/>
              </a:ext>
            </a:extLst>
          </p:cNvPr>
          <p:cNvSpPr txBox="1"/>
          <p:nvPr/>
        </p:nvSpPr>
        <p:spPr>
          <a:xfrm>
            <a:off x="3779912" y="824639"/>
            <a:ext cx="3557705" cy="1292662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6600" dirty="0" err="1">
                <a:solidFill>
                  <a:schemeClr val="bg1"/>
                </a:solidFill>
              </a:rPr>
              <a:t>Precios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FD5A54-74D5-394C-A81F-E2BE06F7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1737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04B24B-E7CD-434D-BFC8-C30DC53D8D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0E093-5C0F-4C62-9625-D665F859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Precios de transferencia (generalidades)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034336-E609-4A95-9DD8-2F578CD657E9}"/>
              </a:ext>
            </a:extLst>
          </p:cNvPr>
          <p:cNvGrpSpPr/>
          <p:nvPr/>
        </p:nvGrpSpPr>
        <p:grpSpPr>
          <a:xfrm>
            <a:off x="1475656" y="1253953"/>
            <a:ext cx="5802880" cy="5122180"/>
            <a:chOff x="744357" y="1805728"/>
            <a:chExt cx="4115646" cy="4235305"/>
          </a:xfrm>
        </p:grpSpPr>
        <p:sp>
          <p:nvSpPr>
            <p:cNvPr id="10" name="Oval 15">
              <a:extLst>
                <a:ext uri="{FF2B5EF4-FFF2-40B4-BE49-F238E27FC236}">
                  <a16:creationId xmlns:a16="http://schemas.microsoft.com/office/drawing/2014/main" id="{6D08B7FC-2F29-4D01-A481-3C269873A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57" y="2684331"/>
              <a:ext cx="1494155" cy="1493089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Quiénes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quedan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comprendidos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 </a:t>
              </a:r>
            </a:p>
            <a:p>
              <a:pPr algn="ctr" defTabSz="716541">
                <a:buSzPct val="75000"/>
              </a:pP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Límites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cuantitativos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/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cualitativos</a:t>
              </a:r>
              <a:endPara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Oval 16">
              <a:extLst>
                <a:ext uri="{FF2B5EF4-FFF2-40B4-BE49-F238E27FC236}">
                  <a16:creationId xmlns:a16="http://schemas.microsoft.com/office/drawing/2014/main" id="{ECF99504-5D37-4926-B113-13CAB1C4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230" y="2711075"/>
              <a:ext cx="1492773" cy="162245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Cuál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es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su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finalidad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 </a:t>
              </a:r>
            </a:p>
            <a:p>
              <a:pPr algn="ctr" defTabSz="716541">
                <a:buSzPct val="75000"/>
              </a:pP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Evitar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BEPS</a:t>
              </a:r>
            </a:p>
            <a:p>
              <a:pPr algn="ctr" defTabSz="716541">
                <a:buSzPct val="75000"/>
              </a:pP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Elemento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“cross border”?</a:t>
              </a:r>
            </a:p>
          </p:txBody>
        </p:sp>
        <p:sp>
          <p:nvSpPr>
            <p:cNvPr id="12" name="Oval 17">
              <a:extLst>
                <a:ext uri="{FF2B5EF4-FFF2-40B4-BE49-F238E27FC236}">
                  <a16:creationId xmlns:a16="http://schemas.microsoft.com/office/drawing/2014/main" id="{58A5C98A-12D9-452C-98B7-6AB5D76AF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664" y="4418574"/>
              <a:ext cx="1474164" cy="162245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Cómo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</a:t>
              </a:r>
            </a:p>
            <a:p>
              <a:pPr algn="ctr" defTabSz="716541">
                <a:buSzPct val="75000"/>
              </a:pP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Metodología</a:t>
              </a:r>
              <a:endPara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 defTabSz="716541">
                <a:buSzPct val="75000"/>
              </a:pP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Carga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de la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prueba</a:t>
              </a:r>
              <a:endPara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 18">
              <a:extLst>
                <a:ext uri="{FF2B5EF4-FFF2-40B4-BE49-F238E27FC236}">
                  <a16:creationId xmlns:a16="http://schemas.microsoft.com/office/drawing/2014/main" id="{86BF521A-E476-4B0A-ADA4-0641F4323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211" y="4259121"/>
              <a:ext cx="1541533" cy="1622459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Qué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obligaciones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existen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</a:t>
              </a:r>
            </a:p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Cuándo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?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Documentación</a:t>
              </a:r>
              <a:endPara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id="{CD7EB99B-F086-40C4-A829-92CEFC6CE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581" y="1805728"/>
              <a:ext cx="1438521" cy="1426532"/>
            </a:xfrm>
            <a:prstGeom prst="ellipse">
              <a:avLst/>
            </a:prstGeom>
            <a:solidFill>
              <a:schemeClr val="accent5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16541">
                <a:buSzPct val="75000"/>
              </a:pP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¿</a:t>
              </a:r>
              <a:r>
                <a:rPr lang="en-GB" sz="1600" b="1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Qué</a:t>
              </a:r>
              <a:r>
                <a:rPr lang="en-GB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son?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Precios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y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condiciones</a:t>
              </a:r>
              <a:r>
                <a: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intercompañía</a:t>
              </a:r>
              <a:endPara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05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8063F5F-796D-E84C-A46E-BE420F625DB6}"/>
              </a:ext>
            </a:extLst>
          </p:cNvPr>
          <p:cNvSpPr txBox="1"/>
          <p:nvPr/>
        </p:nvSpPr>
        <p:spPr>
          <a:xfrm>
            <a:off x="1649057" y="4230269"/>
            <a:ext cx="7279878" cy="1107996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5400" dirty="0" err="1">
                <a:solidFill>
                  <a:schemeClr val="bg1"/>
                </a:solidFill>
              </a:rPr>
              <a:t>tendencias</a:t>
            </a:r>
            <a:r>
              <a:rPr lang="en-GB" sz="5400" dirty="0">
                <a:solidFill>
                  <a:schemeClr val="bg1"/>
                </a:solidFill>
              </a:rPr>
              <a:t> y </a:t>
            </a:r>
            <a:r>
              <a:rPr lang="en-GB" sz="5400" dirty="0" err="1">
                <a:solidFill>
                  <a:schemeClr val="bg1"/>
                </a:solidFill>
              </a:rPr>
              <a:t>desafíos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5DE09-8282-F240-9C99-55E3A3953463}"/>
              </a:ext>
            </a:extLst>
          </p:cNvPr>
          <p:cNvSpPr txBox="1"/>
          <p:nvPr/>
        </p:nvSpPr>
        <p:spPr>
          <a:xfrm>
            <a:off x="0" y="3132964"/>
            <a:ext cx="9144000" cy="1107996"/>
          </a:xfrm>
          <a:prstGeom prst="rect">
            <a:avLst/>
          </a:prstGeom>
          <a:solidFill>
            <a:schemeClr val="accent5"/>
          </a:solidFill>
        </p:spPr>
        <p:txBody>
          <a:bodyPr wrap="squar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5400" dirty="0" err="1">
                <a:solidFill>
                  <a:schemeClr val="bg1"/>
                </a:solidFill>
              </a:rPr>
              <a:t>Precios</a:t>
            </a:r>
            <a:r>
              <a:rPr lang="en-GB" sz="5400" dirty="0">
                <a:solidFill>
                  <a:schemeClr val="bg1"/>
                </a:solidFill>
              </a:rPr>
              <a:t> de </a:t>
            </a:r>
            <a:r>
              <a:rPr lang="en-GB" sz="5400" dirty="0" err="1">
                <a:solidFill>
                  <a:schemeClr val="bg1"/>
                </a:solidFill>
              </a:rPr>
              <a:t>Transferencia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9138F7-BDD2-AB4B-AE1C-421D1C400F89}"/>
              </a:ext>
            </a:extLst>
          </p:cNvPr>
          <p:cNvSpPr txBox="1"/>
          <p:nvPr/>
        </p:nvSpPr>
        <p:spPr>
          <a:xfrm>
            <a:off x="2197546" y="2024968"/>
            <a:ext cx="5672066" cy="1107996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5400" dirty="0" err="1">
                <a:solidFill>
                  <a:schemeClr val="bg1"/>
                </a:solidFill>
              </a:rPr>
              <a:t>Fiscalización</a:t>
            </a:r>
            <a:r>
              <a:rPr lang="en-GB" sz="5400" dirty="0">
                <a:solidFill>
                  <a:schemeClr val="bg1"/>
                </a:solidFill>
              </a:rPr>
              <a:t> 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D23820-2D3F-3545-BE30-0339AFB55515}"/>
              </a:ext>
            </a:extLst>
          </p:cNvPr>
          <p:cNvSpPr txBox="1"/>
          <p:nvPr/>
        </p:nvSpPr>
        <p:spPr>
          <a:xfrm>
            <a:off x="2728345" y="916972"/>
            <a:ext cx="5660845" cy="1107996"/>
          </a:xfrm>
          <a:prstGeom prst="rect">
            <a:avLst/>
          </a:prstGeom>
          <a:solidFill>
            <a:schemeClr val="accent5"/>
          </a:solidFill>
        </p:spPr>
        <p:txBody>
          <a:bodyPr wrap="none" lIns="411480" tIns="91440" rIns="411480" bIns="182880" rtlCol="0" anchor="ctr" anchorCtr="0">
            <a:spAutoFit/>
          </a:bodyPr>
          <a:lstStyle>
            <a:defPPr>
              <a:defRPr lang="en-US"/>
            </a:defPPr>
            <a:lvl1pPr algn="ctr">
              <a:defRPr sz="9200">
                <a:latin typeface="+mj-lt"/>
              </a:defRPr>
            </a:lvl1pPr>
          </a:lstStyle>
          <a:p>
            <a:r>
              <a:rPr lang="en-GB" sz="5400" dirty="0" err="1">
                <a:solidFill>
                  <a:schemeClr val="bg1"/>
                </a:solidFill>
              </a:rPr>
              <a:t>Experiencias</a:t>
            </a:r>
            <a:r>
              <a:rPr lang="en-GB" sz="5400" dirty="0">
                <a:solidFill>
                  <a:schemeClr val="bg1"/>
                </a:solidFill>
              </a:rPr>
              <a:t> 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FD5A54-74D5-394C-A81F-E2BE06F7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57892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Experiencias de fiscalización en materia de precios de transferencia (Uruguay)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60276" y="3573016"/>
            <a:ext cx="2560638" cy="2376264"/>
          </a:xfrm>
        </p:spPr>
        <p:txBody>
          <a:bodyPr/>
          <a:lstStyle/>
          <a:p>
            <a:r>
              <a:rPr lang="es-UY" dirty="0">
                <a:solidFill>
                  <a:schemeClr val="accent5"/>
                </a:solidFill>
              </a:rPr>
              <a:t>Catalizadores de riesgo (*)</a:t>
            </a:r>
          </a:p>
          <a:p>
            <a:pPr lvl="2"/>
            <a:r>
              <a:rPr lang="es-UY" dirty="0"/>
              <a:t>Comportamiento y tendencias de contribuyentes.</a:t>
            </a:r>
          </a:p>
          <a:p>
            <a:pPr lvl="2"/>
            <a:r>
              <a:rPr lang="es-UY" dirty="0"/>
              <a:t>Importes declarados en operaciones </a:t>
            </a:r>
            <a:r>
              <a:rPr lang="es-UY" dirty="0" err="1"/>
              <a:t>interco</a:t>
            </a:r>
            <a:r>
              <a:rPr lang="es-UY" dirty="0"/>
              <a:t>.</a:t>
            </a:r>
          </a:p>
          <a:p>
            <a:pPr lvl="2"/>
            <a:r>
              <a:rPr lang="es-UY" dirty="0"/>
              <a:t>Resultados financieros inferiores al sector / industria.</a:t>
            </a:r>
          </a:p>
          <a:p>
            <a:pPr lvl="2"/>
            <a:r>
              <a:rPr lang="es-UY" dirty="0"/>
              <a:t>Otros controles específicos (ej. cruce de información)</a:t>
            </a:r>
          </a:p>
          <a:p>
            <a:r>
              <a:rPr lang="en-US" b="0" dirty="0"/>
              <a:t> </a:t>
            </a:r>
          </a:p>
          <a:p>
            <a:br>
              <a:rPr lang="en-US" dirty="0"/>
            </a:b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64669" y="3590479"/>
            <a:ext cx="2559050" cy="4068762"/>
          </a:xfrm>
        </p:spPr>
        <p:txBody>
          <a:bodyPr/>
          <a:lstStyle/>
          <a:p>
            <a:r>
              <a:rPr lang="es-UY" dirty="0">
                <a:solidFill>
                  <a:schemeClr val="accent5"/>
                </a:solidFill>
              </a:rPr>
              <a:t>Barreras / Limitaciones (*)</a:t>
            </a:r>
          </a:p>
          <a:p>
            <a:pPr lvl="2"/>
            <a:r>
              <a:rPr lang="es-UY" dirty="0"/>
              <a:t>Inexistencia de comparables.</a:t>
            </a:r>
          </a:p>
          <a:p>
            <a:pPr lvl="2"/>
            <a:r>
              <a:rPr lang="es-UY" dirty="0"/>
              <a:t>Inconsistente o insuficiente información.</a:t>
            </a:r>
          </a:p>
          <a:p>
            <a:pPr lvl="2"/>
            <a:r>
              <a:rPr lang="es-UY" dirty="0"/>
              <a:t>Documentación incompleta o no auditable.</a:t>
            </a:r>
          </a:p>
          <a:p>
            <a:pPr lvl="2"/>
            <a:r>
              <a:rPr lang="es-UY" dirty="0"/>
              <a:t>Intercambio de información no operativo o ausencia de CDI/AII. </a:t>
            </a:r>
          </a:p>
          <a:p>
            <a:endParaRPr lang="es-UY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6123087" y="3590479"/>
            <a:ext cx="2560637" cy="4068762"/>
          </a:xfrm>
        </p:spPr>
        <p:txBody>
          <a:bodyPr/>
          <a:lstStyle/>
          <a:p>
            <a:r>
              <a:rPr lang="es-UY" dirty="0">
                <a:solidFill>
                  <a:schemeClr val="accent5"/>
                </a:solidFill>
              </a:rPr>
              <a:t>Cuestionamientos recientes</a:t>
            </a:r>
          </a:p>
          <a:p>
            <a:pPr lvl="2"/>
            <a:r>
              <a:rPr lang="es-UY" dirty="0"/>
              <a:t>Caracterización de negocios.</a:t>
            </a:r>
          </a:p>
          <a:p>
            <a:pPr lvl="2"/>
            <a:r>
              <a:rPr lang="es-UY" dirty="0"/>
              <a:t>Selección de comparables.</a:t>
            </a:r>
          </a:p>
          <a:p>
            <a:pPr lvl="2"/>
            <a:r>
              <a:rPr lang="es-UY" dirty="0"/>
              <a:t>Servicios: precios y deducción.</a:t>
            </a:r>
          </a:p>
          <a:p>
            <a:pPr lvl="2"/>
            <a:r>
              <a:rPr lang="es-UY" dirty="0"/>
              <a:t>Aplicación del régimen.</a:t>
            </a:r>
          </a:p>
          <a:p>
            <a:endParaRPr lang="es-UY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D484A9-2626-4B7F-939C-825A305766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406640" y="6492240"/>
            <a:ext cx="1280160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70704B-CE94-48CC-AF30-84932A1262A7}" type="slidenum">
              <a:rPr lang="es-UY" smtClean="0"/>
              <a:pPr/>
              <a:t>8</a:t>
            </a:fld>
            <a:endParaRPr lang="es-UY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DC132-94FD-4D7F-9055-806D6D3B6FD3}"/>
              </a:ext>
            </a:extLst>
          </p:cNvPr>
          <p:cNvGrpSpPr>
            <a:grpSpLocks/>
          </p:cNvGrpSpPr>
          <p:nvPr/>
        </p:nvGrpSpPr>
        <p:grpSpPr>
          <a:xfrm>
            <a:off x="488826" y="1471272"/>
            <a:ext cx="7035502" cy="1939338"/>
            <a:chOff x="707219" y="1809750"/>
            <a:chExt cx="5516647" cy="3487219"/>
          </a:xfrm>
          <a:solidFill>
            <a:schemeClr val="accent2"/>
          </a:solidFill>
        </p:grpSpPr>
        <p:sp>
          <p:nvSpPr>
            <p:cNvPr id="14" name="Freeform 2">
              <a:extLst>
                <a:ext uri="{FF2B5EF4-FFF2-40B4-BE49-F238E27FC236}">
                  <a16:creationId xmlns:a16="http://schemas.microsoft.com/office/drawing/2014/main" id="{5BCDBB96-0FF2-46EB-8E2B-081903C39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19" y="1809750"/>
              <a:ext cx="5516647" cy="3487219"/>
            </a:xfrm>
            <a:custGeom>
              <a:avLst/>
              <a:gdLst>
                <a:gd name="T0" fmla="*/ 0 w 3059"/>
                <a:gd name="T1" fmla="*/ 0 h 1952"/>
                <a:gd name="T2" fmla="*/ 2147483647 w 3059"/>
                <a:gd name="T3" fmla="*/ 0 h 1952"/>
                <a:gd name="T4" fmla="*/ 2147483647 w 3059"/>
                <a:gd name="T5" fmla="*/ 2147483647 h 1952"/>
                <a:gd name="T6" fmla="*/ 2147483647 w 3059"/>
                <a:gd name="T7" fmla="*/ 2147483647 h 1952"/>
                <a:gd name="T8" fmla="*/ 2147483647 w 3059"/>
                <a:gd name="T9" fmla="*/ 2147483647 h 1952"/>
                <a:gd name="T10" fmla="*/ 2147483647 w 3059"/>
                <a:gd name="T11" fmla="*/ 2147483647 h 1952"/>
                <a:gd name="T12" fmla="*/ 2147483647 w 3059"/>
                <a:gd name="T13" fmla="*/ 2147483647 h 1952"/>
                <a:gd name="T14" fmla="*/ 2147483647 w 3059"/>
                <a:gd name="T15" fmla="*/ 2147483647 h 1952"/>
                <a:gd name="T16" fmla="*/ 2147483647 w 3059"/>
                <a:gd name="T17" fmla="*/ 2147483647 h 1952"/>
                <a:gd name="T18" fmla="*/ 2147483647 w 3059"/>
                <a:gd name="T19" fmla="*/ 2147483647 h 1952"/>
                <a:gd name="T20" fmla="*/ 2147483647 w 3059"/>
                <a:gd name="T21" fmla="*/ 2147483647 h 1952"/>
                <a:gd name="T22" fmla="*/ 0 w 3059"/>
                <a:gd name="T23" fmla="*/ 2147483647 h 1952"/>
                <a:gd name="T24" fmla="*/ 0 w 3059"/>
                <a:gd name="T25" fmla="*/ 2147483647 h 1952"/>
                <a:gd name="T26" fmla="*/ 2147483647 w 3059"/>
                <a:gd name="T27" fmla="*/ 2147483647 h 1952"/>
                <a:gd name="T28" fmla="*/ 2147483647 w 3059"/>
                <a:gd name="T29" fmla="*/ 2147483647 h 1952"/>
                <a:gd name="T30" fmla="*/ 2147483647 w 3059"/>
                <a:gd name="T31" fmla="*/ 2147483647 h 1952"/>
                <a:gd name="T32" fmla="*/ 2147483647 w 3059"/>
                <a:gd name="T33" fmla="*/ 2147483647 h 1952"/>
                <a:gd name="T34" fmla="*/ 2147483647 w 3059"/>
                <a:gd name="T35" fmla="*/ 2147483647 h 1952"/>
                <a:gd name="T36" fmla="*/ 0 w 3059"/>
                <a:gd name="T37" fmla="*/ 2147483647 h 1952"/>
                <a:gd name="T38" fmla="*/ 0 w 3059"/>
                <a:gd name="T39" fmla="*/ 0 h 19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059"/>
                <a:gd name="T61" fmla="*/ 0 h 1952"/>
                <a:gd name="T62" fmla="*/ 3059 w 3059"/>
                <a:gd name="T63" fmla="*/ 1952 h 1952"/>
                <a:gd name="connsiteX0" fmla="*/ 0 w 11039"/>
                <a:gd name="connsiteY0" fmla="*/ 0 h 9995"/>
                <a:gd name="connsiteX1" fmla="*/ 7355 w 11039"/>
                <a:gd name="connsiteY1" fmla="*/ 0 h 9995"/>
                <a:gd name="connsiteX2" fmla="*/ 7355 w 11039"/>
                <a:gd name="connsiteY2" fmla="*/ 2449 h 9995"/>
                <a:gd name="connsiteX3" fmla="*/ 9333 w 11039"/>
                <a:gd name="connsiteY3" fmla="*/ 2449 h 9995"/>
                <a:gd name="connsiteX4" fmla="*/ 9333 w 11039"/>
                <a:gd name="connsiteY4" fmla="*/ 1245 h 9995"/>
                <a:gd name="connsiteX5" fmla="*/ 11039 w 11039"/>
                <a:gd name="connsiteY5" fmla="*/ 4974 h 9995"/>
                <a:gd name="connsiteX6" fmla="*/ 9310 w 11039"/>
                <a:gd name="connsiteY6" fmla="*/ 8627 h 9995"/>
                <a:gd name="connsiteX7" fmla="*/ 9287 w 11039"/>
                <a:gd name="connsiteY7" fmla="*/ 8627 h 9995"/>
                <a:gd name="connsiteX8" fmla="*/ 9287 w 11039"/>
                <a:gd name="connsiteY8" fmla="*/ 7428 h 9995"/>
                <a:gd name="connsiteX9" fmla="*/ 7355 w 11039"/>
                <a:gd name="connsiteY9" fmla="*/ 7428 h 9995"/>
                <a:gd name="connsiteX10" fmla="*/ 7355 w 11039"/>
                <a:gd name="connsiteY10" fmla="*/ 9995 h 9995"/>
                <a:gd name="connsiteX11" fmla="*/ 0 w 11039"/>
                <a:gd name="connsiteY11" fmla="*/ 9995 h 9995"/>
                <a:gd name="connsiteX12" fmla="*/ 0 w 11039"/>
                <a:gd name="connsiteY12" fmla="*/ 7428 h 9995"/>
                <a:gd name="connsiteX13" fmla="*/ 1981 w 11039"/>
                <a:gd name="connsiteY13" fmla="*/ 7428 h 9995"/>
                <a:gd name="connsiteX14" fmla="*/ 1981 w 11039"/>
                <a:gd name="connsiteY14" fmla="*/ 8586 h 9995"/>
                <a:gd name="connsiteX15" fmla="*/ 2638 w 11039"/>
                <a:gd name="connsiteY15" fmla="*/ 4974 h 9995"/>
                <a:gd name="connsiteX16" fmla="*/ 1981 w 11039"/>
                <a:gd name="connsiteY16" fmla="*/ 1281 h 9995"/>
                <a:gd name="connsiteX17" fmla="*/ 1981 w 11039"/>
                <a:gd name="connsiteY17" fmla="*/ 2449 h 9995"/>
                <a:gd name="connsiteX18" fmla="*/ 0 w 11039"/>
                <a:gd name="connsiteY18" fmla="*/ 2449 h 9995"/>
                <a:gd name="connsiteX19" fmla="*/ 0 w 11039"/>
                <a:gd name="connsiteY19" fmla="*/ 0 h 9995"/>
                <a:gd name="connsiteX0" fmla="*/ 0 w 10000"/>
                <a:gd name="connsiteY0" fmla="*/ 0 h 10000"/>
                <a:gd name="connsiteX1" fmla="*/ 6663 w 10000"/>
                <a:gd name="connsiteY1" fmla="*/ 0 h 10000"/>
                <a:gd name="connsiteX2" fmla="*/ 6663 w 10000"/>
                <a:gd name="connsiteY2" fmla="*/ 2450 h 10000"/>
                <a:gd name="connsiteX3" fmla="*/ 8455 w 10000"/>
                <a:gd name="connsiteY3" fmla="*/ 2450 h 10000"/>
                <a:gd name="connsiteX4" fmla="*/ 8455 w 10000"/>
                <a:gd name="connsiteY4" fmla="*/ 1246 h 10000"/>
                <a:gd name="connsiteX5" fmla="*/ 10000 w 10000"/>
                <a:gd name="connsiteY5" fmla="*/ 4976 h 10000"/>
                <a:gd name="connsiteX6" fmla="*/ 8434 w 10000"/>
                <a:gd name="connsiteY6" fmla="*/ 8631 h 10000"/>
                <a:gd name="connsiteX7" fmla="*/ 8413 w 10000"/>
                <a:gd name="connsiteY7" fmla="*/ 8631 h 10000"/>
                <a:gd name="connsiteX8" fmla="*/ 8413 w 10000"/>
                <a:gd name="connsiteY8" fmla="*/ 7432 h 10000"/>
                <a:gd name="connsiteX9" fmla="*/ 6663 w 10000"/>
                <a:gd name="connsiteY9" fmla="*/ 7432 h 10000"/>
                <a:gd name="connsiteX10" fmla="*/ 6663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7432 h 10000"/>
                <a:gd name="connsiteX13" fmla="*/ 1795 w 10000"/>
                <a:gd name="connsiteY13" fmla="*/ 7432 h 10000"/>
                <a:gd name="connsiteX14" fmla="*/ 1795 w 10000"/>
                <a:gd name="connsiteY14" fmla="*/ 8590 h 10000"/>
                <a:gd name="connsiteX15" fmla="*/ 3067 w 10000"/>
                <a:gd name="connsiteY15" fmla="*/ 5087 h 10000"/>
                <a:gd name="connsiteX16" fmla="*/ 1795 w 10000"/>
                <a:gd name="connsiteY16" fmla="*/ 1282 h 10000"/>
                <a:gd name="connsiteX17" fmla="*/ 1795 w 10000"/>
                <a:gd name="connsiteY17" fmla="*/ 2450 h 10000"/>
                <a:gd name="connsiteX18" fmla="*/ 0 w 10000"/>
                <a:gd name="connsiteY18" fmla="*/ 2450 h 10000"/>
                <a:gd name="connsiteX19" fmla="*/ 0 w 10000"/>
                <a:gd name="connsiteY19" fmla="*/ 0 h 10000"/>
                <a:gd name="connsiteX0" fmla="*/ 0 w 10000"/>
                <a:gd name="connsiteY0" fmla="*/ 0 h 10000"/>
                <a:gd name="connsiteX1" fmla="*/ 6663 w 10000"/>
                <a:gd name="connsiteY1" fmla="*/ 0 h 10000"/>
                <a:gd name="connsiteX2" fmla="*/ 6663 w 10000"/>
                <a:gd name="connsiteY2" fmla="*/ 2450 h 10000"/>
                <a:gd name="connsiteX3" fmla="*/ 8455 w 10000"/>
                <a:gd name="connsiteY3" fmla="*/ 2450 h 10000"/>
                <a:gd name="connsiteX4" fmla="*/ 8455 w 10000"/>
                <a:gd name="connsiteY4" fmla="*/ 1246 h 10000"/>
                <a:gd name="connsiteX5" fmla="*/ 10000 w 10000"/>
                <a:gd name="connsiteY5" fmla="*/ 4976 h 10000"/>
                <a:gd name="connsiteX6" fmla="*/ 8434 w 10000"/>
                <a:gd name="connsiteY6" fmla="*/ 8631 h 10000"/>
                <a:gd name="connsiteX7" fmla="*/ 8413 w 10000"/>
                <a:gd name="connsiteY7" fmla="*/ 8631 h 10000"/>
                <a:gd name="connsiteX8" fmla="*/ 8413 w 10000"/>
                <a:gd name="connsiteY8" fmla="*/ 7432 h 10000"/>
                <a:gd name="connsiteX9" fmla="*/ 6663 w 10000"/>
                <a:gd name="connsiteY9" fmla="*/ 7432 h 10000"/>
                <a:gd name="connsiteX10" fmla="*/ 6663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7432 h 10000"/>
                <a:gd name="connsiteX13" fmla="*/ 1795 w 10000"/>
                <a:gd name="connsiteY13" fmla="*/ 7432 h 10000"/>
                <a:gd name="connsiteX14" fmla="*/ 1795 w 10000"/>
                <a:gd name="connsiteY14" fmla="*/ 8590 h 10000"/>
                <a:gd name="connsiteX15" fmla="*/ 3334 w 10000"/>
                <a:gd name="connsiteY15" fmla="*/ 5059 h 10000"/>
                <a:gd name="connsiteX16" fmla="*/ 1795 w 10000"/>
                <a:gd name="connsiteY16" fmla="*/ 1282 h 10000"/>
                <a:gd name="connsiteX17" fmla="*/ 1795 w 10000"/>
                <a:gd name="connsiteY17" fmla="*/ 2450 h 10000"/>
                <a:gd name="connsiteX18" fmla="*/ 0 w 10000"/>
                <a:gd name="connsiteY18" fmla="*/ 2450 h 10000"/>
                <a:gd name="connsiteX19" fmla="*/ 0 w 10000"/>
                <a:gd name="connsiteY19" fmla="*/ 0 h 10000"/>
                <a:gd name="connsiteX0" fmla="*/ 0 w 10000"/>
                <a:gd name="connsiteY0" fmla="*/ 0 h 10000"/>
                <a:gd name="connsiteX1" fmla="*/ 6663 w 10000"/>
                <a:gd name="connsiteY1" fmla="*/ 0 h 10000"/>
                <a:gd name="connsiteX2" fmla="*/ 6663 w 10000"/>
                <a:gd name="connsiteY2" fmla="*/ 2450 h 10000"/>
                <a:gd name="connsiteX3" fmla="*/ 8455 w 10000"/>
                <a:gd name="connsiteY3" fmla="*/ 2450 h 10000"/>
                <a:gd name="connsiteX4" fmla="*/ 8455 w 10000"/>
                <a:gd name="connsiteY4" fmla="*/ 1246 h 10000"/>
                <a:gd name="connsiteX5" fmla="*/ 10000 w 10000"/>
                <a:gd name="connsiteY5" fmla="*/ 4976 h 10000"/>
                <a:gd name="connsiteX6" fmla="*/ 8434 w 10000"/>
                <a:gd name="connsiteY6" fmla="*/ 8631 h 10000"/>
                <a:gd name="connsiteX7" fmla="*/ 8413 w 10000"/>
                <a:gd name="connsiteY7" fmla="*/ 8631 h 10000"/>
                <a:gd name="connsiteX8" fmla="*/ 8413 w 10000"/>
                <a:gd name="connsiteY8" fmla="*/ 7432 h 10000"/>
                <a:gd name="connsiteX9" fmla="*/ 6663 w 10000"/>
                <a:gd name="connsiteY9" fmla="*/ 7432 h 10000"/>
                <a:gd name="connsiteX10" fmla="*/ 6663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7432 h 10000"/>
                <a:gd name="connsiteX13" fmla="*/ 1795 w 10000"/>
                <a:gd name="connsiteY13" fmla="*/ 7432 h 10000"/>
                <a:gd name="connsiteX14" fmla="*/ 1795 w 10000"/>
                <a:gd name="connsiteY14" fmla="*/ 8590 h 10000"/>
                <a:gd name="connsiteX15" fmla="*/ 3334 w 10000"/>
                <a:gd name="connsiteY15" fmla="*/ 5059 h 10000"/>
                <a:gd name="connsiteX16" fmla="*/ 1795 w 10000"/>
                <a:gd name="connsiteY16" fmla="*/ 1282 h 10000"/>
                <a:gd name="connsiteX17" fmla="*/ 1795 w 10000"/>
                <a:gd name="connsiteY17" fmla="*/ 2450 h 10000"/>
                <a:gd name="connsiteX18" fmla="*/ 0 w 10000"/>
                <a:gd name="connsiteY18" fmla="*/ 2450 h 10000"/>
                <a:gd name="connsiteX19" fmla="*/ 0 w 10000"/>
                <a:gd name="connsiteY19" fmla="*/ 0 h 10000"/>
                <a:gd name="connsiteX0" fmla="*/ 0 w 8455"/>
                <a:gd name="connsiteY0" fmla="*/ 0 h 10000"/>
                <a:gd name="connsiteX1" fmla="*/ 6663 w 8455"/>
                <a:gd name="connsiteY1" fmla="*/ 0 h 10000"/>
                <a:gd name="connsiteX2" fmla="*/ 6663 w 8455"/>
                <a:gd name="connsiteY2" fmla="*/ 2450 h 10000"/>
                <a:gd name="connsiteX3" fmla="*/ 8455 w 8455"/>
                <a:gd name="connsiteY3" fmla="*/ 2450 h 10000"/>
                <a:gd name="connsiteX4" fmla="*/ 8455 w 8455"/>
                <a:gd name="connsiteY4" fmla="*/ 1246 h 10000"/>
                <a:gd name="connsiteX5" fmla="*/ 8434 w 8455"/>
                <a:gd name="connsiteY5" fmla="*/ 8631 h 10000"/>
                <a:gd name="connsiteX6" fmla="*/ 8413 w 8455"/>
                <a:gd name="connsiteY6" fmla="*/ 8631 h 10000"/>
                <a:gd name="connsiteX7" fmla="*/ 8413 w 8455"/>
                <a:gd name="connsiteY7" fmla="*/ 7432 h 10000"/>
                <a:gd name="connsiteX8" fmla="*/ 6663 w 8455"/>
                <a:gd name="connsiteY8" fmla="*/ 7432 h 10000"/>
                <a:gd name="connsiteX9" fmla="*/ 6663 w 8455"/>
                <a:gd name="connsiteY9" fmla="*/ 10000 h 10000"/>
                <a:gd name="connsiteX10" fmla="*/ 0 w 8455"/>
                <a:gd name="connsiteY10" fmla="*/ 10000 h 10000"/>
                <a:gd name="connsiteX11" fmla="*/ 0 w 8455"/>
                <a:gd name="connsiteY11" fmla="*/ 7432 h 10000"/>
                <a:gd name="connsiteX12" fmla="*/ 1795 w 8455"/>
                <a:gd name="connsiteY12" fmla="*/ 7432 h 10000"/>
                <a:gd name="connsiteX13" fmla="*/ 1795 w 8455"/>
                <a:gd name="connsiteY13" fmla="*/ 8590 h 10000"/>
                <a:gd name="connsiteX14" fmla="*/ 3334 w 8455"/>
                <a:gd name="connsiteY14" fmla="*/ 5059 h 10000"/>
                <a:gd name="connsiteX15" fmla="*/ 1795 w 8455"/>
                <a:gd name="connsiteY15" fmla="*/ 1282 h 10000"/>
                <a:gd name="connsiteX16" fmla="*/ 1795 w 8455"/>
                <a:gd name="connsiteY16" fmla="*/ 2450 h 10000"/>
                <a:gd name="connsiteX17" fmla="*/ 0 w 8455"/>
                <a:gd name="connsiteY17" fmla="*/ 2450 h 10000"/>
                <a:gd name="connsiteX18" fmla="*/ 0 w 8455"/>
                <a:gd name="connsiteY18" fmla="*/ 0 h 10000"/>
                <a:gd name="connsiteX0" fmla="*/ 0 w 10000"/>
                <a:gd name="connsiteY0" fmla="*/ 0 h 10000"/>
                <a:gd name="connsiteX1" fmla="*/ 7881 w 10000"/>
                <a:gd name="connsiteY1" fmla="*/ 0 h 10000"/>
                <a:gd name="connsiteX2" fmla="*/ 7881 w 10000"/>
                <a:gd name="connsiteY2" fmla="*/ 2450 h 10000"/>
                <a:gd name="connsiteX3" fmla="*/ 10000 w 10000"/>
                <a:gd name="connsiteY3" fmla="*/ 1246 h 10000"/>
                <a:gd name="connsiteX4" fmla="*/ 9975 w 10000"/>
                <a:gd name="connsiteY4" fmla="*/ 8631 h 10000"/>
                <a:gd name="connsiteX5" fmla="*/ 9950 w 10000"/>
                <a:gd name="connsiteY5" fmla="*/ 8631 h 10000"/>
                <a:gd name="connsiteX6" fmla="*/ 9950 w 10000"/>
                <a:gd name="connsiteY6" fmla="*/ 7432 h 10000"/>
                <a:gd name="connsiteX7" fmla="*/ 7881 w 10000"/>
                <a:gd name="connsiteY7" fmla="*/ 7432 h 10000"/>
                <a:gd name="connsiteX8" fmla="*/ 7881 w 10000"/>
                <a:gd name="connsiteY8" fmla="*/ 10000 h 10000"/>
                <a:gd name="connsiteX9" fmla="*/ 0 w 10000"/>
                <a:gd name="connsiteY9" fmla="*/ 10000 h 10000"/>
                <a:gd name="connsiteX10" fmla="*/ 0 w 10000"/>
                <a:gd name="connsiteY10" fmla="*/ 7432 h 10000"/>
                <a:gd name="connsiteX11" fmla="*/ 2123 w 10000"/>
                <a:gd name="connsiteY11" fmla="*/ 7432 h 10000"/>
                <a:gd name="connsiteX12" fmla="*/ 2123 w 10000"/>
                <a:gd name="connsiteY12" fmla="*/ 8590 h 10000"/>
                <a:gd name="connsiteX13" fmla="*/ 3943 w 10000"/>
                <a:gd name="connsiteY13" fmla="*/ 5059 h 10000"/>
                <a:gd name="connsiteX14" fmla="*/ 2123 w 10000"/>
                <a:gd name="connsiteY14" fmla="*/ 1282 h 10000"/>
                <a:gd name="connsiteX15" fmla="*/ 2123 w 10000"/>
                <a:gd name="connsiteY15" fmla="*/ 2450 h 10000"/>
                <a:gd name="connsiteX16" fmla="*/ 0 w 10000"/>
                <a:gd name="connsiteY16" fmla="*/ 2450 h 10000"/>
                <a:gd name="connsiteX17" fmla="*/ 0 w 10000"/>
                <a:gd name="connsiteY17" fmla="*/ 0 h 10000"/>
                <a:gd name="connsiteX0" fmla="*/ 0 w 9975"/>
                <a:gd name="connsiteY0" fmla="*/ 0 h 10000"/>
                <a:gd name="connsiteX1" fmla="*/ 7881 w 9975"/>
                <a:gd name="connsiteY1" fmla="*/ 0 h 10000"/>
                <a:gd name="connsiteX2" fmla="*/ 7881 w 9975"/>
                <a:gd name="connsiteY2" fmla="*/ 2450 h 10000"/>
                <a:gd name="connsiteX3" fmla="*/ 9975 w 9975"/>
                <a:gd name="connsiteY3" fmla="*/ 8631 h 10000"/>
                <a:gd name="connsiteX4" fmla="*/ 9950 w 9975"/>
                <a:gd name="connsiteY4" fmla="*/ 8631 h 10000"/>
                <a:gd name="connsiteX5" fmla="*/ 9950 w 9975"/>
                <a:gd name="connsiteY5" fmla="*/ 7432 h 10000"/>
                <a:gd name="connsiteX6" fmla="*/ 7881 w 9975"/>
                <a:gd name="connsiteY6" fmla="*/ 7432 h 10000"/>
                <a:gd name="connsiteX7" fmla="*/ 7881 w 9975"/>
                <a:gd name="connsiteY7" fmla="*/ 10000 h 10000"/>
                <a:gd name="connsiteX8" fmla="*/ 0 w 9975"/>
                <a:gd name="connsiteY8" fmla="*/ 10000 h 10000"/>
                <a:gd name="connsiteX9" fmla="*/ 0 w 9975"/>
                <a:gd name="connsiteY9" fmla="*/ 7432 h 10000"/>
                <a:gd name="connsiteX10" fmla="*/ 2123 w 9975"/>
                <a:gd name="connsiteY10" fmla="*/ 7432 h 10000"/>
                <a:gd name="connsiteX11" fmla="*/ 2123 w 9975"/>
                <a:gd name="connsiteY11" fmla="*/ 8590 h 10000"/>
                <a:gd name="connsiteX12" fmla="*/ 3943 w 9975"/>
                <a:gd name="connsiteY12" fmla="*/ 5059 h 10000"/>
                <a:gd name="connsiteX13" fmla="*/ 2123 w 9975"/>
                <a:gd name="connsiteY13" fmla="*/ 1282 h 10000"/>
                <a:gd name="connsiteX14" fmla="*/ 2123 w 9975"/>
                <a:gd name="connsiteY14" fmla="*/ 2450 h 10000"/>
                <a:gd name="connsiteX15" fmla="*/ 0 w 9975"/>
                <a:gd name="connsiteY15" fmla="*/ 2450 h 10000"/>
                <a:gd name="connsiteX16" fmla="*/ 0 w 9975"/>
                <a:gd name="connsiteY16" fmla="*/ 0 h 10000"/>
                <a:gd name="connsiteX0" fmla="*/ 0 w 10000"/>
                <a:gd name="connsiteY0" fmla="*/ 0 h 10000"/>
                <a:gd name="connsiteX1" fmla="*/ 7901 w 10000"/>
                <a:gd name="connsiteY1" fmla="*/ 0 h 10000"/>
                <a:gd name="connsiteX2" fmla="*/ 7901 w 10000"/>
                <a:gd name="connsiteY2" fmla="*/ 2450 h 10000"/>
                <a:gd name="connsiteX3" fmla="*/ 10000 w 10000"/>
                <a:gd name="connsiteY3" fmla="*/ 8631 h 10000"/>
                <a:gd name="connsiteX4" fmla="*/ 9975 w 10000"/>
                <a:gd name="connsiteY4" fmla="*/ 8631 h 10000"/>
                <a:gd name="connsiteX5" fmla="*/ 7901 w 10000"/>
                <a:gd name="connsiteY5" fmla="*/ 7432 h 10000"/>
                <a:gd name="connsiteX6" fmla="*/ 7901 w 10000"/>
                <a:gd name="connsiteY6" fmla="*/ 10000 h 10000"/>
                <a:gd name="connsiteX7" fmla="*/ 0 w 10000"/>
                <a:gd name="connsiteY7" fmla="*/ 10000 h 10000"/>
                <a:gd name="connsiteX8" fmla="*/ 0 w 10000"/>
                <a:gd name="connsiteY8" fmla="*/ 7432 h 10000"/>
                <a:gd name="connsiteX9" fmla="*/ 2128 w 10000"/>
                <a:gd name="connsiteY9" fmla="*/ 7432 h 10000"/>
                <a:gd name="connsiteX10" fmla="*/ 2128 w 10000"/>
                <a:gd name="connsiteY10" fmla="*/ 8590 h 10000"/>
                <a:gd name="connsiteX11" fmla="*/ 3953 w 10000"/>
                <a:gd name="connsiteY11" fmla="*/ 5059 h 10000"/>
                <a:gd name="connsiteX12" fmla="*/ 2128 w 10000"/>
                <a:gd name="connsiteY12" fmla="*/ 1282 h 10000"/>
                <a:gd name="connsiteX13" fmla="*/ 2128 w 10000"/>
                <a:gd name="connsiteY13" fmla="*/ 2450 h 10000"/>
                <a:gd name="connsiteX14" fmla="*/ 0 w 10000"/>
                <a:gd name="connsiteY14" fmla="*/ 2450 h 10000"/>
                <a:gd name="connsiteX15" fmla="*/ 0 w 10000"/>
                <a:gd name="connsiteY15" fmla="*/ 0 h 10000"/>
                <a:gd name="connsiteX0" fmla="*/ 0 w 10000"/>
                <a:gd name="connsiteY0" fmla="*/ 0 h 10000"/>
                <a:gd name="connsiteX1" fmla="*/ 7901 w 10000"/>
                <a:gd name="connsiteY1" fmla="*/ 0 h 10000"/>
                <a:gd name="connsiteX2" fmla="*/ 7901 w 10000"/>
                <a:gd name="connsiteY2" fmla="*/ 2450 h 10000"/>
                <a:gd name="connsiteX3" fmla="*/ 10000 w 10000"/>
                <a:gd name="connsiteY3" fmla="*/ 8631 h 10000"/>
                <a:gd name="connsiteX4" fmla="*/ 7901 w 10000"/>
                <a:gd name="connsiteY4" fmla="*/ 7432 h 10000"/>
                <a:gd name="connsiteX5" fmla="*/ 7901 w 10000"/>
                <a:gd name="connsiteY5" fmla="*/ 10000 h 10000"/>
                <a:gd name="connsiteX6" fmla="*/ 0 w 10000"/>
                <a:gd name="connsiteY6" fmla="*/ 10000 h 10000"/>
                <a:gd name="connsiteX7" fmla="*/ 0 w 10000"/>
                <a:gd name="connsiteY7" fmla="*/ 7432 h 10000"/>
                <a:gd name="connsiteX8" fmla="*/ 2128 w 10000"/>
                <a:gd name="connsiteY8" fmla="*/ 7432 h 10000"/>
                <a:gd name="connsiteX9" fmla="*/ 2128 w 10000"/>
                <a:gd name="connsiteY9" fmla="*/ 8590 h 10000"/>
                <a:gd name="connsiteX10" fmla="*/ 3953 w 10000"/>
                <a:gd name="connsiteY10" fmla="*/ 5059 h 10000"/>
                <a:gd name="connsiteX11" fmla="*/ 2128 w 10000"/>
                <a:gd name="connsiteY11" fmla="*/ 1282 h 10000"/>
                <a:gd name="connsiteX12" fmla="*/ 2128 w 10000"/>
                <a:gd name="connsiteY12" fmla="*/ 2450 h 10000"/>
                <a:gd name="connsiteX13" fmla="*/ 0 w 10000"/>
                <a:gd name="connsiteY13" fmla="*/ 2450 h 10000"/>
                <a:gd name="connsiteX14" fmla="*/ 0 w 10000"/>
                <a:gd name="connsiteY14" fmla="*/ 0 h 10000"/>
                <a:gd name="connsiteX0" fmla="*/ 0 w 7901"/>
                <a:gd name="connsiteY0" fmla="*/ 0 h 10000"/>
                <a:gd name="connsiteX1" fmla="*/ 7901 w 7901"/>
                <a:gd name="connsiteY1" fmla="*/ 0 h 10000"/>
                <a:gd name="connsiteX2" fmla="*/ 7901 w 7901"/>
                <a:gd name="connsiteY2" fmla="*/ 2450 h 10000"/>
                <a:gd name="connsiteX3" fmla="*/ 7901 w 7901"/>
                <a:gd name="connsiteY3" fmla="*/ 7432 h 10000"/>
                <a:gd name="connsiteX4" fmla="*/ 7901 w 7901"/>
                <a:gd name="connsiteY4" fmla="*/ 10000 h 10000"/>
                <a:gd name="connsiteX5" fmla="*/ 0 w 7901"/>
                <a:gd name="connsiteY5" fmla="*/ 10000 h 10000"/>
                <a:gd name="connsiteX6" fmla="*/ 0 w 7901"/>
                <a:gd name="connsiteY6" fmla="*/ 7432 h 10000"/>
                <a:gd name="connsiteX7" fmla="*/ 2128 w 7901"/>
                <a:gd name="connsiteY7" fmla="*/ 7432 h 10000"/>
                <a:gd name="connsiteX8" fmla="*/ 2128 w 7901"/>
                <a:gd name="connsiteY8" fmla="*/ 8590 h 10000"/>
                <a:gd name="connsiteX9" fmla="*/ 3953 w 7901"/>
                <a:gd name="connsiteY9" fmla="*/ 5059 h 10000"/>
                <a:gd name="connsiteX10" fmla="*/ 2128 w 7901"/>
                <a:gd name="connsiteY10" fmla="*/ 1282 h 10000"/>
                <a:gd name="connsiteX11" fmla="*/ 2128 w 7901"/>
                <a:gd name="connsiteY11" fmla="*/ 2450 h 10000"/>
                <a:gd name="connsiteX12" fmla="*/ 0 w 7901"/>
                <a:gd name="connsiteY12" fmla="*/ 2450 h 10000"/>
                <a:gd name="connsiteX13" fmla="*/ 0 w 7901"/>
                <a:gd name="connsiteY13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245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7432 h 10000"/>
                <a:gd name="connsiteX6" fmla="*/ 2693 w 10000"/>
                <a:gd name="connsiteY6" fmla="*/ 7432 h 10000"/>
                <a:gd name="connsiteX7" fmla="*/ 2693 w 10000"/>
                <a:gd name="connsiteY7" fmla="*/ 8590 h 10000"/>
                <a:gd name="connsiteX8" fmla="*/ 5003 w 10000"/>
                <a:gd name="connsiteY8" fmla="*/ 5059 h 10000"/>
                <a:gd name="connsiteX9" fmla="*/ 2693 w 10000"/>
                <a:gd name="connsiteY9" fmla="*/ 1282 h 10000"/>
                <a:gd name="connsiteX10" fmla="*/ 2693 w 10000"/>
                <a:gd name="connsiteY10" fmla="*/ 2450 h 10000"/>
                <a:gd name="connsiteX11" fmla="*/ 0 w 10000"/>
                <a:gd name="connsiteY11" fmla="*/ 2450 h 10000"/>
                <a:gd name="connsiteX12" fmla="*/ 0 w 10000"/>
                <a:gd name="connsiteY12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7432 h 10000"/>
                <a:gd name="connsiteX5" fmla="*/ 2693 w 10000"/>
                <a:gd name="connsiteY5" fmla="*/ 7432 h 10000"/>
                <a:gd name="connsiteX6" fmla="*/ 2693 w 10000"/>
                <a:gd name="connsiteY6" fmla="*/ 8590 h 10000"/>
                <a:gd name="connsiteX7" fmla="*/ 5003 w 10000"/>
                <a:gd name="connsiteY7" fmla="*/ 5059 h 10000"/>
                <a:gd name="connsiteX8" fmla="*/ 2693 w 10000"/>
                <a:gd name="connsiteY8" fmla="*/ 1282 h 10000"/>
                <a:gd name="connsiteX9" fmla="*/ 2693 w 10000"/>
                <a:gd name="connsiteY9" fmla="*/ 2450 h 10000"/>
                <a:gd name="connsiteX10" fmla="*/ 0 w 10000"/>
                <a:gd name="connsiteY10" fmla="*/ 2450 h 10000"/>
                <a:gd name="connsiteX11" fmla="*/ 0 w 10000"/>
                <a:gd name="connsiteY1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7432"/>
                  </a:lnTo>
                  <a:lnTo>
                    <a:pt x="2693" y="7432"/>
                  </a:lnTo>
                  <a:lnTo>
                    <a:pt x="2693" y="8590"/>
                  </a:lnTo>
                  <a:lnTo>
                    <a:pt x="5003" y="5059"/>
                  </a:lnTo>
                  <a:lnTo>
                    <a:pt x="2693" y="1282"/>
                  </a:lnTo>
                  <a:lnTo>
                    <a:pt x="2693" y="2450"/>
                  </a:lnTo>
                  <a:lnTo>
                    <a:pt x="0" y="2450"/>
                  </a:lnTo>
                  <a:lnTo>
                    <a:pt x="0" y="0"/>
                  </a:lnTo>
                </a:path>
              </a:pathLst>
            </a:custGeom>
            <a:grpFill/>
            <a:ln w="9525">
              <a:round/>
              <a:headEnd/>
              <a:tailEnd/>
            </a:ln>
          </p:spPr>
          <p:txBody>
            <a:bodyPr lIns="34281" tIns="20569" rIns="34281" bIns="20569">
              <a:flatTx/>
            </a:bodyPr>
            <a:lstStyle/>
            <a:p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136663AA-F5A3-4A87-AB20-A3B253B0F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3661" y="2452639"/>
              <a:ext cx="2710205" cy="2213712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285750" indent="-285750" defTabSz="589183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Inspecciones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conjuntas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b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impuestos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&amp; TP)</a:t>
              </a:r>
            </a:p>
            <a:p>
              <a:pPr marL="285750" indent="-285750" defTabSz="589183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Equipos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especializados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en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TP (*)</a:t>
              </a:r>
            </a:p>
            <a:p>
              <a:pPr marL="285750" indent="-285750" defTabSz="589183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Duración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promedio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8 – 10 </a:t>
              </a:r>
              <a:b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GB" sz="1600" dirty="0" err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meses</a:t>
              </a:r>
              <a:r>
                <a:rPr lang="en-GB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(*)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3C06F6A-BA42-4E9C-8515-DE35B11BE7FC}"/>
              </a:ext>
            </a:extLst>
          </p:cNvPr>
          <p:cNvSpPr txBox="1"/>
          <p:nvPr/>
        </p:nvSpPr>
        <p:spPr>
          <a:xfrm>
            <a:off x="455295" y="6175211"/>
            <a:ext cx="61491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US" sz="900" dirty="0"/>
              <a:t>(*) Transfer Pricing in Latin America and the Caribbean- General Overview based on CIAT Data Center- November 2019</a:t>
            </a:r>
            <a:endParaRPr lang="es-UY" sz="900" dirty="0"/>
          </a:p>
        </p:txBody>
      </p:sp>
    </p:spTree>
    <p:extLst>
      <p:ext uri="{BB962C8B-B14F-4D97-AF65-F5344CB8AC3E}">
        <p14:creationId xmlns:p14="http://schemas.microsoft.com/office/powerpoint/2010/main" val="249885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UY" dirty="0"/>
              <a:t>Experiencias de fiscalización en materia de precios de transferencia (Uruguay) (cont.)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D484A9-2626-4B7F-939C-825A305766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406640" y="6492240"/>
            <a:ext cx="1280160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70704B-CE94-48CC-AF30-84932A1262A7}" type="slidenum">
              <a:rPr lang="es-UY" smtClean="0"/>
              <a:pPr/>
              <a:t>9</a:t>
            </a:fld>
            <a:endParaRPr lang="es-UY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C06F6A-BA42-4E9C-8515-DE35B11BE7FC}"/>
              </a:ext>
            </a:extLst>
          </p:cNvPr>
          <p:cNvSpPr txBox="1"/>
          <p:nvPr/>
        </p:nvSpPr>
        <p:spPr>
          <a:xfrm>
            <a:off x="455295" y="6175211"/>
            <a:ext cx="61491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US" sz="900" dirty="0"/>
              <a:t>(*) Transfer Pricing in Latin America and the Caribbean- General Overview based on CIAT Data Center- November 2019</a:t>
            </a:r>
            <a:endParaRPr lang="es-UY" sz="900" dirty="0"/>
          </a:p>
        </p:txBody>
      </p:sp>
      <p:sp>
        <p:nvSpPr>
          <p:cNvPr id="17" name="Freeform 82">
            <a:extLst>
              <a:ext uri="{FF2B5EF4-FFF2-40B4-BE49-F238E27FC236}">
                <a16:creationId xmlns:a16="http://schemas.microsoft.com/office/drawing/2014/main" id="{25750368-CD73-4F9E-997B-280D6D385BC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084168" y="1313226"/>
            <a:ext cx="864096" cy="863965"/>
          </a:xfrm>
          <a:custGeom>
            <a:avLst/>
            <a:gdLst>
              <a:gd name="T0" fmla="*/ 3997 w 6682"/>
              <a:gd name="T1" fmla="*/ 4705 h 6681"/>
              <a:gd name="T2" fmla="*/ 3819 w 6682"/>
              <a:gd name="T3" fmla="*/ 4441 h 6681"/>
              <a:gd name="T4" fmla="*/ 3565 w 6682"/>
              <a:gd name="T5" fmla="*/ 4297 h 6681"/>
              <a:gd name="T6" fmla="*/ 3281 w 6682"/>
              <a:gd name="T7" fmla="*/ 4277 h 6681"/>
              <a:gd name="T8" fmla="*/ 3013 w 6682"/>
              <a:gd name="T9" fmla="*/ 4379 h 6681"/>
              <a:gd name="T10" fmla="*/ 2793 w 6682"/>
              <a:gd name="T11" fmla="*/ 4617 h 6681"/>
              <a:gd name="T12" fmla="*/ 4209 w 6682"/>
              <a:gd name="T13" fmla="*/ 3529 h 6681"/>
              <a:gd name="T14" fmla="*/ 4401 w 6682"/>
              <a:gd name="T15" fmla="*/ 3833 h 6681"/>
              <a:gd name="T16" fmla="*/ 4651 w 6682"/>
              <a:gd name="T17" fmla="*/ 3975 h 6681"/>
              <a:gd name="T18" fmla="*/ 4939 w 6682"/>
              <a:gd name="T19" fmla="*/ 3997 h 6681"/>
              <a:gd name="T20" fmla="*/ 5402 w 6682"/>
              <a:gd name="T21" fmla="*/ 3699 h 6681"/>
              <a:gd name="T22" fmla="*/ 5490 w 6682"/>
              <a:gd name="T23" fmla="*/ 3483 h 6681"/>
              <a:gd name="T24" fmla="*/ 3233 w 6682"/>
              <a:gd name="T25" fmla="*/ 5279 h 6681"/>
              <a:gd name="T26" fmla="*/ 3029 w 6682"/>
              <a:gd name="T27" fmla="*/ 5075 h 6681"/>
              <a:gd name="T28" fmla="*/ 3029 w 6682"/>
              <a:gd name="T29" fmla="*/ 4787 h 6681"/>
              <a:gd name="T30" fmla="*/ 3235 w 6682"/>
              <a:gd name="T31" fmla="*/ 4583 h 6681"/>
              <a:gd name="T32" fmla="*/ 3519 w 6682"/>
              <a:gd name="T33" fmla="*/ 4583 h 6681"/>
              <a:gd name="T34" fmla="*/ 3725 w 6682"/>
              <a:gd name="T35" fmla="*/ 4787 h 6681"/>
              <a:gd name="T36" fmla="*/ 3725 w 6682"/>
              <a:gd name="T37" fmla="*/ 5075 h 6681"/>
              <a:gd name="T38" fmla="*/ 3521 w 6682"/>
              <a:gd name="T39" fmla="*/ 5279 h 6681"/>
              <a:gd name="T40" fmla="*/ 5054 w 6682"/>
              <a:gd name="T41" fmla="*/ 3655 h 6681"/>
              <a:gd name="T42" fmla="*/ 4771 w 6682"/>
              <a:gd name="T43" fmla="*/ 3711 h 6681"/>
              <a:gd name="T44" fmla="*/ 4531 w 6682"/>
              <a:gd name="T45" fmla="*/ 3551 h 6681"/>
              <a:gd name="T46" fmla="*/ 4475 w 6682"/>
              <a:gd name="T47" fmla="*/ 3270 h 6681"/>
              <a:gd name="T48" fmla="*/ 4637 w 6682"/>
              <a:gd name="T49" fmla="*/ 3030 h 6681"/>
              <a:gd name="T50" fmla="*/ 4917 w 6682"/>
              <a:gd name="T51" fmla="*/ 2974 h 6681"/>
              <a:gd name="T52" fmla="*/ 5160 w 6682"/>
              <a:gd name="T53" fmla="*/ 3136 h 6681"/>
              <a:gd name="T54" fmla="*/ 5206 w 6682"/>
              <a:gd name="T55" fmla="*/ 3449 h 6681"/>
              <a:gd name="T56" fmla="*/ 5478 w 6682"/>
              <a:gd name="T57" fmla="*/ 3154 h 6681"/>
              <a:gd name="T58" fmla="*/ 5312 w 6682"/>
              <a:gd name="T59" fmla="*/ 2876 h 6681"/>
              <a:gd name="T60" fmla="*/ 5064 w 6682"/>
              <a:gd name="T61" fmla="*/ 2720 h 6681"/>
              <a:gd name="T62" fmla="*/ 4781 w 6682"/>
              <a:gd name="T63" fmla="*/ 2686 h 6681"/>
              <a:gd name="T64" fmla="*/ 4509 w 6682"/>
              <a:gd name="T65" fmla="*/ 2774 h 6681"/>
              <a:gd name="T66" fmla="*/ 4289 w 6682"/>
              <a:gd name="T67" fmla="*/ 2986 h 6681"/>
              <a:gd name="T68" fmla="*/ 1014 w 6682"/>
              <a:gd name="T69" fmla="*/ 1884 h 6681"/>
              <a:gd name="T70" fmla="*/ 1192 w 6682"/>
              <a:gd name="T71" fmla="*/ 2212 h 6681"/>
              <a:gd name="T72" fmla="*/ 1440 w 6682"/>
              <a:gd name="T73" fmla="*/ 2370 h 6681"/>
              <a:gd name="T74" fmla="*/ 1707 w 6682"/>
              <a:gd name="T75" fmla="*/ 2404 h 6681"/>
              <a:gd name="T76" fmla="*/ 2585 w 6682"/>
              <a:gd name="T77" fmla="*/ 2468 h 6681"/>
              <a:gd name="T78" fmla="*/ 2299 w 6682"/>
              <a:gd name="T79" fmla="*/ 1914 h 6681"/>
              <a:gd name="T80" fmla="*/ 1835 w 6682"/>
              <a:gd name="T81" fmla="*/ 2078 h 6681"/>
              <a:gd name="T82" fmla="*/ 1518 w 6682"/>
              <a:gd name="T83" fmla="*/ 2094 h 6681"/>
              <a:gd name="T84" fmla="*/ 1312 w 6682"/>
              <a:gd name="T85" fmla="*/ 1890 h 6681"/>
              <a:gd name="T86" fmla="*/ 1312 w 6682"/>
              <a:gd name="T87" fmla="*/ 1600 h 6681"/>
              <a:gd name="T88" fmla="*/ 1518 w 6682"/>
              <a:gd name="T89" fmla="*/ 1396 h 6681"/>
              <a:gd name="T90" fmla="*/ 1803 w 6682"/>
              <a:gd name="T91" fmla="*/ 1396 h 6681"/>
              <a:gd name="T92" fmla="*/ 2009 w 6682"/>
              <a:gd name="T93" fmla="*/ 1600 h 6681"/>
              <a:gd name="T94" fmla="*/ 2009 w 6682"/>
              <a:gd name="T95" fmla="*/ 1890 h 6681"/>
              <a:gd name="T96" fmla="*/ 2305 w 6682"/>
              <a:gd name="T97" fmla="*/ 1600 h 6681"/>
              <a:gd name="T98" fmla="*/ 2129 w 6682"/>
              <a:gd name="T99" fmla="*/ 1278 h 6681"/>
              <a:gd name="T100" fmla="*/ 1879 w 6682"/>
              <a:gd name="T101" fmla="*/ 1122 h 6681"/>
              <a:gd name="T102" fmla="*/ 1596 w 6682"/>
              <a:gd name="T103" fmla="*/ 1088 h 6681"/>
              <a:gd name="T104" fmla="*/ 1324 w 6682"/>
              <a:gd name="T105" fmla="*/ 1176 h 6681"/>
              <a:gd name="T106" fmla="*/ 1104 w 6682"/>
              <a:gd name="T107" fmla="*/ 1386 h 6681"/>
              <a:gd name="T108" fmla="*/ 284 w 6682"/>
              <a:gd name="T109" fmla="*/ 6395 h 6681"/>
              <a:gd name="T110" fmla="*/ 2847 w 6682"/>
              <a:gd name="T111" fmla="*/ 5329 h 6681"/>
              <a:gd name="T112" fmla="*/ 3065 w 6682"/>
              <a:gd name="T113" fmla="*/ 5515 h 6681"/>
              <a:gd name="T114" fmla="*/ 3343 w 6682"/>
              <a:gd name="T115" fmla="*/ 5591 h 6681"/>
              <a:gd name="T116" fmla="*/ 3691 w 6682"/>
              <a:gd name="T117" fmla="*/ 5513 h 6681"/>
              <a:gd name="T118" fmla="*/ 3985 w 6682"/>
              <a:gd name="T119" fmla="*/ 5187 h 6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82" h="6681">
                <a:moveTo>
                  <a:pt x="0" y="0"/>
                </a:moveTo>
                <a:lnTo>
                  <a:pt x="0" y="6681"/>
                </a:lnTo>
                <a:lnTo>
                  <a:pt x="6682" y="6681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4023" y="4797"/>
                </a:moveTo>
                <a:lnTo>
                  <a:pt x="4023" y="4797"/>
                </a:lnTo>
                <a:lnTo>
                  <a:pt x="4013" y="4751"/>
                </a:lnTo>
                <a:lnTo>
                  <a:pt x="3997" y="4705"/>
                </a:lnTo>
                <a:lnTo>
                  <a:pt x="3979" y="4661"/>
                </a:lnTo>
                <a:lnTo>
                  <a:pt x="3959" y="4617"/>
                </a:lnTo>
                <a:lnTo>
                  <a:pt x="3935" y="4577"/>
                </a:lnTo>
                <a:lnTo>
                  <a:pt x="3907" y="4537"/>
                </a:lnTo>
                <a:lnTo>
                  <a:pt x="3877" y="4499"/>
                </a:lnTo>
                <a:lnTo>
                  <a:pt x="3843" y="4463"/>
                </a:lnTo>
                <a:lnTo>
                  <a:pt x="3843" y="4463"/>
                </a:lnTo>
                <a:lnTo>
                  <a:pt x="3843" y="4463"/>
                </a:lnTo>
                <a:lnTo>
                  <a:pt x="3819" y="4441"/>
                </a:lnTo>
                <a:lnTo>
                  <a:pt x="3793" y="4419"/>
                </a:lnTo>
                <a:lnTo>
                  <a:pt x="3767" y="4397"/>
                </a:lnTo>
                <a:lnTo>
                  <a:pt x="3741" y="4379"/>
                </a:lnTo>
                <a:lnTo>
                  <a:pt x="3713" y="4361"/>
                </a:lnTo>
                <a:lnTo>
                  <a:pt x="3683" y="4345"/>
                </a:lnTo>
                <a:lnTo>
                  <a:pt x="3655" y="4331"/>
                </a:lnTo>
                <a:lnTo>
                  <a:pt x="3625" y="4319"/>
                </a:lnTo>
                <a:lnTo>
                  <a:pt x="3595" y="4307"/>
                </a:lnTo>
                <a:lnTo>
                  <a:pt x="3565" y="4297"/>
                </a:lnTo>
                <a:lnTo>
                  <a:pt x="3533" y="4289"/>
                </a:lnTo>
                <a:lnTo>
                  <a:pt x="3503" y="4283"/>
                </a:lnTo>
                <a:lnTo>
                  <a:pt x="3471" y="4277"/>
                </a:lnTo>
                <a:lnTo>
                  <a:pt x="3439" y="4273"/>
                </a:lnTo>
                <a:lnTo>
                  <a:pt x="3409" y="4271"/>
                </a:lnTo>
                <a:lnTo>
                  <a:pt x="3377" y="4271"/>
                </a:lnTo>
                <a:lnTo>
                  <a:pt x="3345" y="4271"/>
                </a:lnTo>
                <a:lnTo>
                  <a:pt x="3313" y="4273"/>
                </a:lnTo>
                <a:lnTo>
                  <a:pt x="3281" y="4277"/>
                </a:lnTo>
                <a:lnTo>
                  <a:pt x="3249" y="4283"/>
                </a:lnTo>
                <a:lnTo>
                  <a:pt x="3219" y="4289"/>
                </a:lnTo>
                <a:lnTo>
                  <a:pt x="3187" y="4297"/>
                </a:lnTo>
                <a:lnTo>
                  <a:pt x="3157" y="4307"/>
                </a:lnTo>
                <a:lnTo>
                  <a:pt x="3127" y="4319"/>
                </a:lnTo>
                <a:lnTo>
                  <a:pt x="3097" y="4331"/>
                </a:lnTo>
                <a:lnTo>
                  <a:pt x="3069" y="4345"/>
                </a:lnTo>
                <a:lnTo>
                  <a:pt x="3041" y="4361"/>
                </a:lnTo>
                <a:lnTo>
                  <a:pt x="3013" y="4379"/>
                </a:lnTo>
                <a:lnTo>
                  <a:pt x="2985" y="4397"/>
                </a:lnTo>
                <a:lnTo>
                  <a:pt x="2959" y="4419"/>
                </a:lnTo>
                <a:lnTo>
                  <a:pt x="2933" y="4441"/>
                </a:lnTo>
                <a:lnTo>
                  <a:pt x="2909" y="4463"/>
                </a:lnTo>
                <a:lnTo>
                  <a:pt x="2909" y="4463"/>
                </a:lnTo>
                <a:lnTo>
                  <a:pt x="2875" y="4499"/>
                </a:lnTo>
                <a:lnTo>
                  <a:pt x="2845" y="4537"/>
                </a:lnTo>
                <a:lnTo>
                  <a:pt x="2817" y="4577"/>
                </a:lnTo>
                <a:lnTo>
                  <a:pt x="2793" y="4617"/>
                </a:lnTo>
                <a:lnTo>
                  <a:pt x="2773" y="4661"/>
                </a:lnTo>
                <a:lnTo>
                  <a:pt x="2755" y="4705"/>
                </a:lnTo>
                <a:lnTo>
                  <a:pt x="2741" y="4751"/>
                </a:lnTo>
                <a:lnTo>
                  <a:pt x="2729" y="4797"/>
                </a:lnTo>
                <a:lnTo>
                  <a:pt x="284" y="4797"/>
                </a:lnTo>
                <a:lnTo>
                  <a:pt x="284" y="3483"/>
                </a:lnTo>
                <a:lnTo>
                  <a:pt x="4199" y="3483"/>
                </a:lnTo>
                <a:lnTo>
                  <a:pt x="4199" y="3483"/>
                </a:lnTo>
                <a:lnTo>
                  <a:pt x="4209" y="3529"/>
                </a:lnTo>
                <a:lnTo>
                  <a:pt x="4225" y="3573"/>
                </a:lnTo>
                <a:lnTo>
                  <a:pt x="4243" y="3617"/>
                </a:lnTo>
                <a:lnTo>
                  <a:pt x="4263" y="3659"/>
                </a:lnTo>
                <a:lnTo>
                  <a:pt x="4287" y="3699"/>
                </a:lnTo>
                <a:lnTo>
                  <a:pt x="4313" y="3737"/>
                </a:lnTo>
                <a:lnTo>
                  <a:pt x="4343" y="3775"/>
                </a:lnTo>
                <a:lnTo>
                  <a:pt x="4377" y="3809"/>
                </a:lnTo>
                <a:lnTo>
                  <a:pt x="4377" y="3809"/>
                </a:lnTo>
                <a:lnTo>
                  <a:pt x="4401" y="3833"/>
                </a:lnTo>
                <a:lnTo>
                  <a:pt x="4425" y="3855"/>
                </a:lnTo>
                <a:lnTo>
                  <a:pt x="4451" y="3875"/>
                </a:lnTo>
                <a:lnTo>
                  <a:pt x="4477" y="3893"/>
                </a:lnTo>
                <a:lnTo>
                  <a:pt x="4505" y="3911"/>
                </a:lnTo>
                <a:lnTo>
                  <a:pt x="4533" y="3927"/>
                </a:lnTo>
                <a:lnTo>
                  <a:pt x="4561" y="3941"/>
                </a:lnTo>
                <a:lnTo>
                  <a:pt x="4591" y="3953"/>
                </a:lnTo>
                <a:lnTo>
                  <a:pt x="4621" y="3965"/>
                </a:lnTo>
                <a:lnTo>
                  <a:pt x="4651" y="3975"/>
                </a:lnTo>
                <a:lnTo>
                  <a:pt x="4683" y="3983"/>
                </a:lnTo>
                <a:lnTo>
                  <a:pt x="4715" y="3991"/>
                </a:lnTo>
                <a:lnTo>
                  <a:pt x="4747" y="3997"/>
                </a:lnTo>
                <a:lnTo>
                  <a:pt x="4779" y="4001"/>
                </a:lnTo>
                <a:lnTo>
                  <a:pt x="4811" y="4003"/>
                </a:lnTo>
                <a:lnTo>
                  <a:pt x="4845" y="4003"/>
                </a:lnTo>
                <a:lnTo>
                  <a:pt x="4845" y="4003"/>
                </a:lnTo>
                <a:lnTo>
                  <a:pt x="4891" y="4003"/>
                </a:lnTo>
                <a:lnTo>
                  <a:pt x="4939" y="3997"/>
                </a:lnTo>
                <a:lnTo>
                  <a:pt x="4985" y="3989"/>
                </a:lnTo>
                <a:lnTo>
                  <a:pt x="5032" y="3977"/>
                </a:lnTo>
                <a:lnTo>
                  <a:pt x="5076" y="3963"/>
                </a:lnTo>
                <a:lnTo>
                  <a:pt x="5118" y="3945"/>
                </a:lnTo>
                <a:lnTo>
                  <a:pt x="5160" y="3923"/>
                </a:lnTo>
                <a:lnTo>
                  <a:pt x="5200" y="3899"/>
                </a:lnTo>
                <a:lnTo>
                  <a:pt x="5568" y="4267"/>
                </a:lnTo>
                <a:lnTo>
                  <a:pt x="5770" y="4065"/>
                </a:lnTo>
                <a:lnTo>
                  <a:pt x="5402" y="3699"/>
                </a:lnTo>
                <a:lnTo>
                  <a:pt x="5402" y="3699"/>
                </a:lnTo>
                <a:lnTo>
                  <a:pt x="5418" y="3673"/>
                </a:lnTo>
                <a:lnTo>
                  <a:pt x="5432" y="3647"/>
                </a:lnTo>
                <a:lnTo>
                  <a:pt x="5444" y="3621"/>
                </a:lnTo>
                <a:lnTo>
                  <a:pt x="5456" y="3593"/>
                </a:lnTo>
                <a:lnTo>
                  <a:pt x="5466" y="3567"/>
                </a:lnTo>
                <a:lnTo>
                  <a:pt x="5476" y="3539"/>
                </a:lnTo>
                <a:lnTo>
                  <a:pt x="5484" y="3511"/>
                </a:lnTo>
                <a:lnTo>
                  <a:pt x="5490" y="3483"/>
                </a:lnTo>
                <a:lnTo>
                  <a:pt x="6396" y="3483"/>
                </a:lnTo>
                <a:lnTo>
                  <a:pt x="6396" y="4797"/>
                </a:lnTo>
                <a:lnTo>
                  <a:pt x="4023" y="4797"/>
                </a:lnTo>
                <a:close/>
                <a:moveTo>
                  <a:pt x="3377" y="5307"/>
                </a:moveTo>
                <a:lnTo>
                  <a:pt x="3377" y="5307"/>
                </a:lnTo>
                <a:lnTo>
                  <a:pt x="3339" y="5305"/>
                </a:lnTo>
                <a:lnTo>
                  <a:pt x="3303" y="5301"/>
                </a:lnTo>
                <a:lnTo>
                  <a:pt x="3267" y="5291"/>
                </a:lnTo>
                <a:lnTo>
                  <a:pt x="3233" y="5279"/>
                </a:lnTo>
                <a:lnTo>
                  <a:pt x="3199" y="5263"/>
                </a:lnTo>
                <a:lnTo>
                  <a:pt x="3167" y="5245"/>
                </a:lnTo>
                <a:lnTo>
                  <a:pt x="3137" y="5223"/>
                </a:lnTo>
                <a:lnTo>
                  <a:pt x="3111" y="5197"/>
                </a:lnTo>
                <a:lnTo>
                  <a:pt x="3111" y="5197"/>
                </a:lnTo>
                <a:lnTo>
                  <a:pt x="3085" y="5169"/>
                </a:lnTo>
                <a:lnTo>
                  <a:pt x="3063" y="5139"/>
                </a:lnTo>
                <a:lnTo>
                  <a:pt x="3043" y="5109"/>
                </a:lnTo>
                <a:lnTo>
                  <a:pt x="3029" y="5075"/>
                </a:lnTo>
                <a:lnTo>
                  <a:pt x="3015" y="5041"/>
                </a:lnTo>
                <a:lnTo>
                  <a:pt x="3007" y="5005"/>
                </a:lnTo>
                <a:lnTo>
                  <a:pt x="3001" y="4969"/>
                </a:lnTo>
                <a:lnTo>
                  <a:pt x="2999" y="4931"/>
                </a:lnTo>
                <a:lnTo>
                  <a:pt x="2999" y="4931"/>
                </a:lnTo>
                <a:lnTo>
                  <a:pt x="3001" y="4893"/>
                </a:lnTo>
                <a:lnTo>
                  <a:pt x="3007" y="4857"/>
                </a:lnTo>
                <a:lnTo>
                  <a:pt x="3015" y="4821"/>
                </a:lnTo>
                <a:lnTo>
                  <a:pt x="3029" y="4787"/>
                </a:lnTo>
                <a:lnTo>
                  <a:pt x="3043" y="4753"/>
                </a:lnTo>
                <a:lnTo>
                  <a:pt x="3063" y="4723"/>
                </a:lnTo>
                <a:lnTo>
                  <a:pt x="3085" y="4693"/>
                </a:lnTo>
                <a:lnTo>
                  <a:pt x="3111" y="4665"/>
                </a:lnTo>
                <a:lnTo>
                  <a:pt x="3111" y="4665"/>
                </a:lnTo>
                <a:lnTo>
                  <a:pt x="3139" y="4639"/>
                </a:lnTo>
                <a:lnTo>
                  <a:pt x="3169" y="4617"/>
                </a:lnTo>
                <a:lnTo>
                  <a:pt x="3201" y="4597"/>
                </a:lnTo>
                <a:lnTo>
                  <a:pt x="3235" y="4583"/>
                </a:lnTo>
                <a:lnTo>
                  <a:pt x="3269" y="4571"/>
                </a:lnTo>
                <a:lnTo>
                  <a:pt x="3305" y="4561"/>
                </a:lnTo>
                <a:lnTo>
                  <a:pt x="3341" y="4557"/>
                </a:lnTo>
                <a:lnTo>
                  <a:pt x="3377" y="4555"/>
                </a:lnTo>
                <a:lnTo>
                  <a:pt x="3377" y="4555"/>
                </a:lnTo>
                <a:lnTo>
                  <a:pt x="3413" y="4557"/>
                </a:lnTo>
                <a:lnTo>
                  <a:pt x="3449" y="4561"/>
                </a:lnTo>
                <a:lnTo>
                  <a:pt x="3483" y="4571"/>
                </a:lnTo>
                <a:lnTo>
                  <a:pt x="3519" y="4583"/>
                </a:lnTo>
                <a:lnTo>
                  <a:pt x="3551" y="4597"/>
                </a:lnTo>
                <a:lnTo>
                  <a:pt x="3583" y="4617"/>
                </a:lnTo>
                <a:lnTo>
                  <a:pt x="3613" y="4639"/>
                </a:lnTo>
                <a:lnTo>
                  <a:pt x="3643" y="4665"/>
                </a:lnTo>
                <a:lnTo>
                  <a:pt x="3643" y="4665"/>
                </a:lnTo>
                <a:lnTo>
                  <a:pt x="3667" y="4693"/>
                </a:lnTo>
                <a:lnTo>
                  <a:pt x="3689" y="4723"/>
                </a:lnTo>
                <a:lnTo>
                  <a:pt x="3709" y="4753"/>
                </a:lnTo>
                <a:lnTo>
                  <a:pt x="3725" y="4787"/>
                </a:lnTo>
                <a:lnTo>
                  <a:pt x="3737" y="4821"/>
                </a:lnTo>
                <a:lnTo>
                  <a:pt x="3745" y="4857"/>
                </a:lnTo>
                <a:lnTo>
                  <a:pt x="3751" y="4893"/>
                </a:lnTo>
                <a:lnTo>
                  <a:pt x="3753" y="4931"/>
                </a:lnTo>
                <a:lnTo>
                  <a:pt x="3753" y="4931"/>
                </a:lnTo>
                <a:lnTo>
                  <a:pt x="3751" y="4969"/>
                </a:lnTo>
                <a:lnTo>
                  <a:pt x="3745" y="5005"/>
                </a:lnTo>
                <a:lnTo>
                  <a:pt x="3737" y="5041"/>
                </a:lnTo>
                <a:lnTo>
                  <a:pt x="3725" y="5075"/>
                </a:lnTo>
                <a:lnTo>
                  <a:pt x="3709" y="5109"/>
                </a:lnTo>
                <a:lnTo>
                  <a:pt x="3689" y="5139"/>
                </a:lnTo>
                <a:lnTo>
                  <a:pt x="3667" y="5169"/>
                </a:lnTo>
                <a:lnTo>
                  <a:pt x="3643" y="5197"/>
                </a:lnTo>
                <a:lnTo>
                  <a:pt x="3643" y="5197"/>
                </a:lnTo>
                <a:lnTo>
                  <a:pt x="3615" y="5223"/>
                </a:lnTo>
                <a:lnTo>
                  <a:pt x="3585" y="5245"/>
                </a:lnTo>
                <a:lnTo>
                  <a:pt x="3553" y="5263"/>
                </a:lnTo>
                <a:lnTo>
                  <a:pt x="3521" y="5279"/>
                </a:lnTo>
                <a:lnTo>
                  <a:pt x="3485" y="5291"/>
                </a:lnTo>
                <a:lnTo>
                  <a:pt x="3451" y="5301"/>
                </a:lnTo>
                <a:lnTo>
                  <a:pt x="3413" y="5305"/>
                </a:lnTo>
                <a:lnTo>
                  <a:pt x="3377" y="5307"/>
                </a:lnTo>
                <a:lnTo>
                  <a:pt x="3377" y="5307"/>
                </a:lnTo>
                <a:close/>
                <a:moveTo>
                  <a:pt x="5112" y="3609"/>
                </a:moveTo>
                <a:lnTo>
                  <a:pt x="5112" y="3609"/>
                </a:lnTo>
                <a:lnTo>
                  <a:pt x="5084" y="3633"/>
                </a:lnTo>
                <a:lnTo>
                  <a:pt x="5054" y="3655"/>
                </a:lnTo>
                <a:lnTo>
                  <a:pt x="5022" y="3675"/>
                </a:lnTo>
                <a:lnTo>
                  <a:pt x="4989" y="3691"/>
                </a:lnTo>
                <a:lnTo>
                  <a:pt x="4953" y="3703"/>
                </a:lnTo>
                <a:lnTo>
                  <a:pt x="4919" y="3711"/>
                </a:lnTo>
                <a:lnTo>
                  <a:pt x="4881" y="3717"/>
                </a:lnTo>
                <a:lnTo>
                  <a:pt x="4845" y="3719"/>
                </a:lnTo>
                <a:lnTo>
                  <a:pt x="4845" y="3719"/>
                </a:lnTo>
                <a:lnTo>
                  <a:pt x="4807" y="3717"/>
                </a:lnTo>
                <a:lnTo>
                  <a:pt x="4771" y="3711"/>
                </a:lnTo>
                <a:lnTo>
                  <a:pt x="4735" y="3703"/>
                </a:lnTo>
                <a:lnTo>
                  <a:pt x="4701" y="3691"/>
                </a:lnTo>
                <a:lnTo>
                  <a:pt x="4667" y="3675"/>
                </a:lnTo>
                <a:lnTo>
                  <a:pt x="4635" y="3655"/>
                </a:lnTo>
                <a:lnTo>
                  <a:pt x="4605" y="3633"/>
                </a:lnTo>
                <a:lnTo>
                  <a:pt x="4579" y="3609"/>
                </a:lnTo>
                <a:lnTo>
                  <a:pt x="4579" y="3609"/>
                </a:lnTo>
                <a:lnTo>
                  <a:pt x="4553" y="3581"/>
                </a:lnTo>
                <a:lnTo>
                  <a:pt x="4531" y="3551"/>
                </a:lnTo>
                <a:lnTo>
                  <a:pt x="4511" y="3519"/>
                </a:lnTo>
                <a:lnTo>
                  <a:pt x="4497" y="3487"/>
                </a:lnTo>
                <a:lnTo>
                  <a:pt x="4483" y="3453"/>
                </a:lnTo>
                <a:lnTo>
                  <a:pt x="4475" y="3417"/>
                </a:lnTo>
                <a:lnTo>
                  <a:pt x="4469" y="3379"/>
                </a:lnTo>
                <a:lnTo>
                  <a:pt x="4467" y="3343"/>
                </a:lnTo>
                <a:lnTo>
                  <a:pt x="4467" y="3343"/>
                </a:lnTo>
                <a:lnTo>
                  <a:pt x="4469" y="3306"/>
                </a:lnTo>
                <a:lnTo>
                  <a:pt x="4475" y="3270"/>
                </a:lnTo>
                <a:lnTo>
                  <a:pt x="4483" y="3234"/>
                </a:lnTo>
                <a:lnTo>
                  <a:pt x="4497" y="3200"/>
                </a:lnTo>
                <a:lnTo>
                  <a:pt x="4511" y="3166"/>
                </a:lnTo>
                <a:lnTo>
                  <a:pt x="4531" y="3134"/>
                </a:lnTo>
                <a:lnTo>
                  <a:pt x="4553" y="3104"/>
                </a:lnTo>
                <a:lnTo>
                  <a:pt x="4579" y="3078"/>
                </a:lnTo>
                <a:lnTo>
                  <a:pt x="4579" y="3078"/>
                </a:lnTo>
                <a:lnTo>
                  <a:pt x="4607" y="3052"/>
                </a:lnTo>
                <a:lnTo>
                  <a:pt x="4637" y="3030"/>
                </a:lnTo>
                <a:lnTo>
                  <a:pt x="4669" y="3010"/>
                </a:lnTo>
                <a:lnTo>
                  <a:pt x="4703" y="2994"/>
                </a:lnTo>
                <a:lnTo>
                  <a:pt x="4737" y="2982"/>
                </a:lnTo>
                <a:lnTo>
                  <a:pt x="4773" y="2974"/>
                </a:lnTo>
                <a:lnTo>
                  <a:pt x="4809" y="2968"/>
                </a:lnTo>
                <a:lnTo>
                  <a:pt x="4845" y="2968"/>
                </a:lnTo>
                <a:lnTo>
                  <a:pt x="4845" y="2968"/>
                </a:lnTo>
                <a:lnTo>
                  <a:pt x="4881" y="2968"/>
                </a:lnTo>
                <a:lnTo>
                  <a:pt x="4917" y="2974"/>
                </a:lnTo>
                <a:lnTo>
                  <a:pt x="4951" y="2982"/>
                </a:lnTo>
                <a:lnTo>
                  <a:pt x="4985" y="2994"/>
                </a:lnTo>
                <a:lnTo>
                  <a:pt x="5020" y="3010"/>
                </a:lnTo>
                <a:lnTo>
                  <a:pt x="5052" y="3028"/>
                </a:lnTo>
                <a:lnTo>
                  <a:pt x="5082" y="3052"/>
                </a:lnTo>
                <a:lnTo>
                  <a:pt x="5112" y="3078"/>
                </a:lnTo>
                <a:lnTo>
                  <a:pt x="5112" y="3078"/>
                </a:lnTo>
                <a:lnTo>
                  <a:pt x="5138" y="3106"/>
                </a:lnTo>
                <a:lnTo>
                  <a:pt x="5160" y="3136"/>
                </a:lnTo>
                <a:lnTo>
                  <a:pt x="5178" y="3168"/>
                </a:lnTo>
                <a:lnTo>
                  <a:pt x="5194" y="3202"/>
                </a:lnTo>
                <a:lnTo>
                  <a:pt x="5206" y="3236"/>
                </a:lnTo>
                <a:lnTo>
                  <a:pt x="5214" y="3272"/>
                </a:lnTo>
                <a:lnTo>
                  <a:pt x="5220" y="3308"/>
                </a:lnTo>
                <a:lnTo>
                  <a:pt x="5222" y="3343"/>
                </a:lnTo>
                <a:lnTo>
                  <a:pt x="5220" y="3379"/>
                </a:lnTo>
                <a:lnTo>
                  <a:pt x="5214" y="3415"/>
                </a:lnTo>
                <a:lnTo>
                  <a:pt x="5206" y="3449"/>
                </a:lnTo>
                <a:lnTo>
                  <a:pt x="5194" y="3485"/>
                </a:lnTo>
                <a:lnTo>
                  <a:pt x="5178" y="3517"/>
                </a:lnTo>
                <a:lnTo>
                  <a:pt x="5160" y="3549"/>
                </a:lnTo>
                <a:lnTo>
                  <a:pt x="5138" y="3581"/>
                </a:lnTo>
                <a:lnTo>
                  <a:pt x="5112" y="3609"/>
                </a:lnTo>
                <a:lnTo>
                  <a:pt x="5112" y="3609"/>
                </a:lnTo>
                <a:close/>
                <a:moveTo>
                  <a:pt x="5490" y="3198"/>
                </a:moveTo>
                <a:lnTo>
                  <a:pt x="5490" y="3198"/>
                </a:lnTo>
                <a:lnTo>
                  <a:pt x="5478" y="3154"/>
                </a:lnTo>
                <a:lnTo>
                  <a:pt x="5464" y="3112"/>
                </a:lnTo>
                <a:lnTo>
                  <a:pt x="5446" y="3068"/>
                </a:lnTo>
                <a:lnTo>
                  <a:pt x="5426" y="3028"/>
                </a:lnTo>
                <a:lnTo>
                  <a:pt x="5402" y="2988"/>
                </a:lnTo>
                <a:lnTo>
                  <a:pt x="5376" y="2948"/>
                </a:lnTo>
                <a:lnTo>
                  <a:pt x="5346" y="2912"/>
                </a:lnTo>
                <a:lnTo>
                  <a:pt x="5312" y="2876"/>
                </a:lnTo>
                <a:lnTo>
                  <a:pt x="5312" y="2876"/>
                </a:lnTo>
                <a:lnTo>
                  <a:pt x="5312" y="2876"/>
                </a:lnTo>
                <a:lnTo>
                  <a:pt x="5288" y="2852"/>
                </a:lnTo>
                <a:lnTo>
                  <a:pt x="5262" y="2830"/>
                </a:lnTo>
                <a:lnTo>
                  <a:pt x="5236" y="2810"/>
                </a:lnTo>
                <a:lnTo>
                  <a:pt x="5210" y="2792"/>
                </a:lnTo>
                <a:lnTo>
                  <a:pt x="5182" y="2774"/>
                </a:lnTo>
                <a:lnTo>
                  <a:pt x="5152" y="2758"/>
                </a:lnTo>
                <a:lnTo>
                  <a:pt x="5124" y="2744"/>
                </a:lnTo>
                <a:lnTo>
                  <a:pt x="5094" y="2730"/>
                </a:lnTo>
                <a:lnTo>
                  <a:pt x="5064" y="2720"/>
                </a:lnTo>
                <a:lnTo>
                  <a:pt x="5034" y="2710"/>
                </a:lnTo>
                <a:lnTo>
                  <a:pt x="5001" y="2702"/>
                </a:lnTo>
                <a:lnTo>
                  <a:pt x="4971" y="2694"/>
                </a:lnTo>
                <a:lnTo>
                  <a:pt x="4939" y="2690"/>
                </a:lnTo>
                <a:lnTo>
                  <a:pt x="4907" y="2686"/>
                </a:lnTo>
                <a:lnTo>
                  <a:pt x="4875" y="2684"/>
                </a:lnTo>
                <a:lnTo>
                  <a:pt x="4845" y="2682"/>
                </a:lnTo>
                <a:lnTo>
                  <a:pt x="4813" y="2684"/>
                </a:lnTo>
                <a:lnTo>
                  <a:pt x="4781" y="2686"/>
                </a:lnTo>
                <a:lnTo>
                  <a:pt x="4749" y="2690"/>
                </a:lnTo>
                <a:lnTo>
                  <a:pt x="4717" y="2694"/>
                </a:lnTo>
                <a:lnTo>
                  <a:pt x="4687" y="2702"/>
                </a:lnTo>
                <a:lnTo>
                  <a:pt x="4655" y="2710"/>
                </a:lnTo>
                <a:lnTo>
                  <a:pt x="4625" y="2720"/>
                </a:lnTo>
                <a:lnTo>
                  <a:pt x="4595" y="2730"/>
                </a:lnTo>
                <a:lnTo>
                  <a:pt x="4565" y="2744"/>
                </a:lnTo>
                <a:lnTo>
                  <a:pt x="4537" y="2758"/>
                </a:lnTo>
                <a:lnTo>
                  <a:pt x="4509" y="2774"/>
                </a:lnTo>
                <a:lnTo>
                  <a:pt x="4481" y="2792"/>
                </a:lnTo>
                <a:lnTo>
                  <a:pt x="4453" y="2810"/>
                </a:lnTo>
                <a:lnTo>
                  <a:pt x="4427" y="2830"/>
                </a:lnTo>
                <a:lnTo>
                  <a:pt x="4401" y="2852"/>
                </a:lnTo>
                <a:lnTo>
                  <a:pt x="4377" y="2876"/>
                </a:lnTo>
                <a:lnTo>
                  <a:pt x="4377" y="2876"/>
                </a:lnTo>
                <a:lnTo>
                  <a:pt x="4345" y="2910"/>
                </a:lnTo>
                <a:lnTo>
                  <a:pt x="4315" y="2948"/>
                </a:lnTo>
                <a:lnTo>
                  <a:pt x="4289" y="2986"/>
                </a:lnTo>
                <a:lnTo>
                  <a:pt x="4265" y="3026"/>
                </a:lnTo>
                <a:lnTo>
                  <a:pt x="4243" y="3066"/>
                </a:lnTo>
                <a:lnTo>
                  <a:pt x="4225" y="3110"/>
                </a:lnTo>
                <a:lnTo>
                  <a:pt x="4211" y="3154"/>
                </a:lnTo>
                <a:lnTo>
                  <a:pt x="4199" y="3198"/>
                </a:lnTo>
                <a:lnTo>
                  <a:pt x="284" y="3198"/>
                </a:lnTo>
                <a:lnTo>
                  <a:pt x="284" y="1884"/>
                </a:lnTo>
                <a:lnTo>
                  <a:pt x="1014" y="1884"/>
                </a:lnTo>
                <a:lnTo>
                  <a:pt x="1014" y="1884"/>
                </a:lnTo>
                <a:lnTo>
                  <a:pt x="1024" y="1930"/>
                </a:lnTo>
                <a:lnTo>
                  <a:pt x="1040" y="1976"/>
                </a:lnTo>
                <a:lnTo>
                  <a:pt x="1058" y="2018"/>
                </a:lnTo>
                <a:lnTo>
                  <a:pt x="1078" y="2060"/>
                </a:lnTo>
                <a:lnTo>
                  <a:pt x="1102" y="2102"/>
                </a:lnTo>
                <a:lnTo>
                  <a:pt x="1130" y="2140"/>
                </a:lnTo>
                <a:lnTo>
                  <a:pt x="1160" y="2178"/>
                </a:lnTo>
                <a:lnTo>
                  <a:pt x="1192" y="2212"/>
                </a:lnTo>
                <a:lnTo>
                  <a:pt x="1192" y="2212"/>
                </a:lnTo>
                <a:lnTo>
                  <a:pt x="1216" y="2236"/>
                </a:lnTo>
                <a:lnTo>
                  <a:pt x="1242" y="2258"/>
                </a:lnTo>
                <a:lnTo>
                  <a:pt x="1268" y="2278"/>
                </a:lnTo>
                <a:lnTo>
                  <a:pt x="1296" y="2298"/>
                </a:lnTo>
                <a:lnTo>
                  <a:pt x="1324" y="2314"/>
                </a:lnTo>
                <a:lnTo>
                  <a:pt x="1352" y="2330"/>
                </a:lnTo>
                <a:lnTo>
                  <a:pt x="1380" y="2344"/>
                </a:lnTo>
                <a:lnTo>
                  <a:pt x="1410" y="2358"/>
                </a:lnTo>
                <a:lnTo>
                  <a:pt x="1440" y="2370"/>
                </a:lnTo>
                <a:lnTo>
                  <a:pt x="1472" y="2378"/>
                </a:lnTo>
                <a:lnTo>
                  <a:pt x="1502" y="2388"/>
                </a:lnTo>
                <a:lnTo>
                  <a:pt x="1534" y="2394"/>
                </a:lnTo>
                <a:lnTo>
                  <a:pt x="1564" y="2400"/>
                </a:lnTo>
                <a:lnTo>
                  <a:pt x="1596" y="2404"/>
                </a:lnTo>
                <a:lnTo>
                  <a:pt x="1628" y="2406"/>
                </a:lnTo>
                <a:lnTo>
                  <a:pt x="1660" y="2406"/>
                </a:lnTo>
                <a:lnTo>
                  <a:pt x="1660" y="2406"/>
                </a:lnTo>
                <a:lnTo>
                  <a:pt x="1707" y="2404"/>
                </a:lnTo>
                <a:lnTo>
                  <a:pt x="1753" y="2400"/>
                </a:lnTo>
                <a:lnTo>
                  <a:pt x="1799" y="2392"/>
                </a:lnTo>
                <a:lnTo>
                  <a:pt x="1845" y="2380"/>
                </a:lnTo>
                <a:lnTo>
                  <a:pt x="1889" y="2366"/>
                </a:lnTo>
                <a:lnTo>
                  <a:pt x="1933" y="2348"/>
                </a:lnTo>
                <a:lnTo>
                  <a:pt x="1975" y="2326"/>
                </a:lnTo>
                <a:lnTo>
                  <a:pt x="2017" y="2302"/>
                </a:lnTo>
                <a:lnTo>
                  <a:pt x="2383" y="2670"/>
                </a:lnTo>
                <a:lnTo>
                  <a:pt x="2585" y="2468"/>
                </a:lnTo>
                <a:lnTo>
                  <a:pt x="2217" y="2100"/>
                </a:lnTo>
                <a:lnTo>
                  <a:pt x="2217" y="2100"/>
                </a:lnTo>
                <a:lnTo>
                  <a:pt x="2233" y="2076"/>
                </a:lnTo>
                <a:lnTo>
                  <a:pt x="2247" y="2050"/>
                </a:lnTo>
                <a:lnTo>
                  <a:pt x="2261" y="2024"/>
                </a:lnTo>
                <a:lnTo>
                  <a:pt x="2273" y="1996"/>
                </a:lnTo>
                <a:lnTo>
                  <a:pt x="2283" y="1970"/>
                </a:lnTo>
                <a:lnTo>
                  <a:pt x="2291" y="1942"/>
                </a:lnTo>
                <a:lnTo>
                  <a:pt x="2299" y="1914"/>
                </a:lnTo>
                <a:lnTo>
                  <a:pt x="2307" y="1884"/>
                </a:lnTo>
                <a:lnTo>
                  <a:pt x="6396" y="1884"/>
                </a:lnTo>
                <a:lnTo>
                  <a:pt x="6396" y="3198"/>
                </a:lnTo>
                <a:lnTo>
                  <a:pt x="5490" y="3198"/>
                </a:lnTo>
                <a:close/>
                <a:moveTo>
                  <a:pt x="1927" y="2012"/>
                </a:moveTo>
                <a:lnTo>
                  <a:pt x="1927" y="2012"/>
                </a:lnTo>
                <a:lnTo>
                  <a:pt x="1899" y="2038"/>
                </a:lnTo>
                <a:lnTo>
                  <a:pt x="1867" y="2060"/>
                </a:lnTo>
                <a:lnTo>
                  <a:pt x="1835" y="2078"/>
                </a:lnTo>
                <a:lnTo>
                  <a:pt x="1803" y="2094"/>
                </a:lnTo>
                <a:lnTo>
                  <a:pt x="1767" y="2106"/>
                </a:lnTo>
                <a:lnTo>
                  <a:pt x="1733" y="2114"/>
                </a:lnTo>
                <a:lnTo>
                  <a:pt x="1697" y="2120"/>
                </a:lnTo>
                <a:lnTo>
                  <a:pt x="1660" y="2122"/>
                </a:lnTo>
                <a:lnTo>
                  <a:pt x="1624" y="2120"/>
                </a:lnTo>
                <a:lnTo>
                  <a:pt x="1588" y="2114"/>
                </a:lnTo>
                <a:lnTo>
                  <a:pt x="1552" y="2106"/>
                </a:lnTo>
                <a:lnTo>
                  <a:pt x="1518" y="2094"/>
                </a:lnTo>
                <a:lnTo>
                  <a:pt x="1484" y="2078"/>
                </a:lnTo>
                <a:lnTo>
                  <a:pt x="1452" y="2060"/>
                </a:lnTo>
                <a:lnTo>
                  <a:pt x="1422" y="2038"/>
                </a:lnTo>
                <a:lnTo>
                  <a:pt x="1394" y="2012"/>
                </a:lnTo>
                <a:lnTo>
                  <a:pt x="1394" y="2012"/>
                </a:lnTo>
                <a:lnTo>
                  <a:pt x="1368" y="1984"/>
                </a:lnTo>
                <a:lnTo>
                  <a:pt x="1346" y="1954"/>
                </a:lnTo>
                <a:lnTo>
                  <a:pt x="1328" y="1922"/>
                </a:lnTo>
                <a:lnTo>
                  <a:pt x="1312" y="1890"/>
                </a:lnTo>
                <a:lnTo>
                  <a:pt x="1300" y="1854"/>
                </a:lnTo>
                <a:lnTo>
                  <a:pt x="1290" y="1820"/>
                </a:lnTo>
                <a:lnTo>
                  <a:pt x="1284" y="1782"/>
                </a:lnTo>
                <a:lnTo>
                  <a:pt x="1284" y="1746"/>
                </a:lnTo>
                <a:lnTo>
                  <a:pt x="1284" y="1746"/>
                </a:lnTo>
                <a:lnTo>
                  <a:pt x="1284" y="1708"/>
                </a:lnTo>
                <a:lnTo>
                  <a:pt x="1290" y="1672"/>
                </a:lnTo>
                <a:lnTo>
                  <a:pt x="1300" y="1636"/>
                </a:lnTo>
                <a:lnTo>
                  <a:pt x="1312" y="1600"/>
                </a:lnTo>
                <a:lnTo>
                  <a:pt x="1328" y="1568"/>
                </a:lnTo>
                <a:lnTo>
                  <a:pt x="1346" y="1536"/>
                </a:lnTo>
                <a:lnTo>
                  <a:pt x="1368" y="1506"/>
                </a:lnTo>
                <a:lnTo>
                  <a:pt x="1394" y="1478"/>
                </a:lnTo>
                <a:lnTo>
                  <a:pt x="1394" y="1478"/>
                </a:lnTo>
                <a:lnTo>
                  <a:pt x="1422" y="1454"/>
                </a:lnTo>
                <a:lnTo>
                  <a:pt x="1452" y="1430"/>
                </a:lnTo>
                <a:lnTo>
                  <a:pt x="1484" y="1412"/>
                </a:lnTo>
                <a:lnTo>
                  <a:pt x="1518" y="1396"/>
                </a:lnTo>
                <a:lnTo>
                  <a:pt x="1552" y="1384"/>
                </a:lnTo>
                <a:lnTo>
                  <a:pt x="1588" y="1376"/>
                </a:lnTo>
                <a:lnTo>
                  <a:pt x="1624" y="1370"/>
                </a:lnTo>
                <a:lnTo>
                  <a:pt x="1660" y="1368"/>
                </a:lnTo>
                <a:lnTo>
                  <a:pt x="1660" y="1368"/>
                </a:lnTo>
                <a:lnTo>
                  <a:pt x="1697" y="1370"/>
                </a:lnTo>
                <a:lnTo>
                  <a:pt x="1733" y="1376"/>
                </a:lnTo>
                <a:lnTo>
                  <a:pt x="1767" y="1384"/>
                </a:lnTo>
                <a:lnTo>
                  <a:pt x="1803" y="1396"/>
                </a:lnTo>
                <a:lnTo>
                  <a:pt x="1835" y="1412"/>
                </a:lnTo>
                <a:lnTo>
                  <a:pt x="1867" y="1430"/>
                </a:lnTo>
                <a:lnTo>
                  <a:pt x="1899" y="1454"/>
                </a:lnTo>
                <a:lnTo>
                  <a:pt x="1927" y="1478"/>
                </a:lnTo>
                <a:lnTo>
                  <a:pt x="1927" y="1478"/>
                </a:lnTo>
                <a:lnTo>
                  <a:pt x="1951" y="1506"/>
                </a:lnTo>
                <a:lnTo>
                  <a:pt x="1975" y="1536"/>
                </a:lnTo>
                <a:lnTo>
                  <a:pt x="1993" y="1568"/>
                </a:lnTo>
                <a:lnTo>
                  <a:pt x="2009" y="1600"/>
                </a:lnTo>
                <a:lnTo>
                  <a:pt x="2021" y="1636"/>
                </a:lnTo>
                <a:lnTo>
                  <a:pt x="2029" y="1672"/>
                </a:lnTo>
                <a:lnTo>
                  <a:pt x="2035" y="1708"/>
                </a:lnTo>
                <a:lnTo>
                  <a:pt x="2037" y="1746"/>
                </a:lnTo>
                <a:lnTo>
                  <a:pt x="2037" y="1746"/>
                </a:lnTo>
                <a:lnTo>
                  <a:pt x="2035" y="1782"/>
                </a:lnTo>
                <a:lnTo>
                  <a:pt x="2029" y="1820"/>
                </a:lnTo>
                <a:lnTo>
                  <a:pt x="2021" y="1854"/>
                </a:lnTo>
                <a:lnTo>
                  <a:pt x="2009" y="1890"/>
                </a:lnTo>
                <a:lnTo>
                  <a:pt x="1993" y="1922"/>
                </a:lnTo>
                <a:lnTo>
                  <a:pt x="1975" y="1954"/>
                </a:lnTo>
                <a:lnTo>
                  <a:pt x="1951" y="1984"/>
                </a:lnTo>
                <a:lnTo>
                  <a:pt x="1927" y="2012"/>
                </a:lnTo>
                <a:lnTo>
                  <a:pt x="1927" y="2012"/>
                </a:lnTo>
                <a:close/>
                <a:moveTo>
                  <a:pt x="6396" y="286"/>
                </a:moveTo>
                <a:lnTo>
                  <a:pt x="6396" y="1600"/>
                </a:lnTo>
                <a:lnTo>
                  <a:pt x="2305" y="1600"/>
                </a:lnTo>
                <a:lnTo>
                  <a:pt x="2305" y="1600"/>
                </a:lnTo>
                <a:lnTo>
                  <a:pt x="2293" y="1554"/>
                </a:lnTo>
                <a:lnTo>
                  <a:pt x="2279" y="1512"/>
                </a:lnTo>
                <a:lnTo>
                  <a:pt x="2261" y="1468"/>
                </a:lnTo>
                <a:lnTo>
                  <a:pt x="2241" y="1426"/>
                </a:lnTo>
                <a:lnTo>
                  <a:pt x="2217" y="1386"/>
                </a:lnTo>
                <a:lnTo>
                  <a:pt x="2191" y="1348"/>
                </a:lnTo>
                <a:lnTo>
                  <a:pt x="2161" y="1312"/>
                </a:lnTo>
                <a:lnTo>
                  <a:pt x="2129" y="1278"/>
                </a:lnTo>
                <a:lnTo>
                  <a:pt x="2129" y="1278"/>
                </a:lnTo>
                <a:lnTo>
                  <a:pt x="2103" y="1254"/>
                </a:lnTo>
                <a:lnTo>
                  <a:pt x="2079" y="1232"/>
                </a:lnTo>
                <a:lnTo>
                  <a:pt x="2051" y="1212"/>
                </a:lnTo>
                <a:lnTo>
                  <a:pt x="2025" y="1192"/>
                </a:lnTo>
                <a:lnTo>
                  <a:pt x="1997" y="1176"/>
                </a:lnTo>
                <a:lnTo>
                  <a:pt x="1969" y="1160"/>
                </a:lnTo>
                <a:lnTo>
                  <a:pt x="1939" y="1146"/>
                </a:lnTo>
                <a:lnTo>
                  <a:pt x="1909" y="1132"/>
                </a:lnTo>
                <a:lnTo>
                  <a:pt x="1879" y="1122"/>
                </a:lnTo>
                <a:lnTo>
                  <a:pt x="1849" y="1112"/>
                </a:lnTo>
                <a:lnTo>
                  <a:pt x="1819" y="1102"/>
                </a:lnTo>
                <a:lnTo>
                  <a:pt x="1787" y="1096"/>
                </a:lnTo>
                <a:lnTo>
                  <a:pt x="1755" y="1090"/>
                </a:lnTo>
                <a:lnTo>
                  <a:pt x="1725" y="1088"/>
                </a:lnTo>
                <a:lnTo>
                  <a:pt x="1693" y="1084"/>
                </a:lnTo>
                <a:lnTo>
                  <a:pt x="1660" y="1084"/>
                </a:lnTo>
                <a:lnTo>
                  <a:pt x="1628" y="1084"/>
                </a:lnTo>
                <a:lnTo>
                  <a:pt x="1596" y="1088"/>
                </a:lnTo>
                <a:lnTo>
                  <a:pt x="1564" y="1090"/>
                </a:lnTo>
                <a:lnTo>
                  <a:pt x="1534" y="1096"/>
                </a:lnTo>
                <a:lnTo>
                  <a:pt x="1502" y="1102"/>
                </a:lnTo>
                <a:lnTo>
                  <a:pt x="1472" y="1112"/>
                </a:lnTo>
                <a:lnTo>
                  <a:pt x="1440" y="1122"/>
                </a:lnTo>
                <a:lnTo>
                  <a:pt x="1410" y="1132"/>
                </a:lnTo>
                <a:lnTo>
                  <a:pt x="1380" y="1146"/>
                </a:lnTo>
                <a:lnTo>
                  <a:pt x="1352" y="1160"/>
                </a:lnTo>
                <a:lnTo>
                  <a:pt x="1324" y="1176"/>
                </a:lnTo>
                <a:lnTo>
                  <a:pt x="1296" y="1192"/>
                </a:lnTo>
                <a:lnTo>
                  <a:pt x="1268" y="1212"/>
                </a:lnTo>
                <a:lnTo>
                  <a:pt x="1242" y="1232"/>
                </a:lnTo>
                <a:lnTo>
                  <a:pt x="1216" y="1254"/>
                </a:lnTo>
                <a:lnTo>
                  <a:pt x="1192" y="1278"/>
                </a:lnTo>
                <a:lnTo>
                  <a:pt x="1192" y="1278"/>
                </a:lnTo>
                <a:lnTo>
                  <a:pt x="1160" y="1312"/>
                </a:lnTo>
                <a:lnTo>
                  <a:pt x="1130" y="1348"/>
                </a:lnTo>
                <a:lnTo>
                  <a:pt x="1104" y="1386"/>
                </a:lnTo>
                <a:lnTo>
                  <a:pt x="1080" y="1426"/>
                </a:lnTo>
                <a:lnTo>
                  <a:pt x="1058" y="1468"/>
                </a:lnTo>
                <a:lnTo>
                  <a:pt x="1042" y="1512"/>
                </a:lnTo>
                <a:lnTo>
                  <a:pt x="1026" y="1554"/>
                </a:lnTo>
                <a:lnTo>
                  <a:pt x="1014" y="1600"/>
                </a:lnTo>
                <a:lnTo>
                  <a:pt x="284" y="1600"/>
                </a:lnTo>
                <a:lnTo>
                  <a:pt x="284" y="286"/>
                </a:lnTo>
                <a:lnTo>
                  <a:pt x="6396" y="286"/>
                </a:lnTo>
                <a:close/>
                <a:moveTo>
                  <a:pt x="284" y="6395"/>
                </a:moveTo>
                <a:lnTo>
                  <a:pt x="284" y="5081"/>
                </a:lnTo>
                <a:lnTo>
                  <a:pt x="2733" y="5081"/>
                </a:lnTo>
                <a:lnTo>
                  <a:pt x="2733" y="5081"/>
                </a:lnTo>
                <a:lnTo>
                  <a:pt x="2745" y="5125"/>
                </a:lnTo>
                <a:lnTo>
                  <a:pt x="2759" y="5169"/>
                </a:lnTo>
                <a:lnTo>
                  <a:pt x="2777" y="5211"/>
                </a:lnTo>
                <a:lnTo>
                  <a:pt x="2797" y="5251"/>
                </a:lnTo>
                <a:lnTo>
                  <a:pt x="2821" y="5291"/>
                </a:lnTo>
                <a:lnTo>
                  <a:pt x="2847" y="5329"/>
                </a:lnTo>
                <a:lnTo>
                  <a:pt x="2877" y="5365"/>
                </a:lnTo>
                <a:lnTo>
                  <a:pt x="2909" y="5399"/>
                </a:lnTo>
                <a:lnTo>
                  <a:pt x="2909" y="5399"/>
                </a:lnTo>
                <a:lnTo>
                  <a:pt x="2933" y="5421"/>
                </a:lnTo>
                <a:lnTo>
                  <a:pt x="2957" y="5443"/>
                </a:lnTo>
                <a:lnTo>
                  <a:pt x="2983" y="5463"/>
                </a:lnTo>
                <a:lnTo>
                  <a:pt x="3009" y="5481"/>
                </a:lnTo>
                <a:lnTo>
                  <a:pt x="3037" y="5499"/>
                </a:lnTo>
                <a:lnTo>
                  <a:pt x="3065" y="5515"/>
                </a:lnTo>
                <a:lnTo>
                  <a:pt x="3093" y="5529"/>
                </a:lnTo>
                <a:lnTo>
                  <a:pt x="3123" y="5543"/>
                </a:lnTo>
                <a:lnTo>
                  <a:pt x="3153" y="5555"/>
                </a:lnTo>
                <a:lnTo>
                  <a:pt x="3183" y="5565"/>
                </a:lnTo>
                <a:lnTo>
                  <a:pt x="3215" y="5573"/>
                </a:lnTo>
                <a:lnTo>
                  <a:pt x="3247" y="5579"/>
                </a:lnTo>
                <a:lnTo>
                  <a:pt x="3279" y="5585"/>
                </a:lnTo>
                <a:lnTo>
                  <a:pt x="3311" y="5589"/>
                </a:lnTo>
                <a:lnTo>
                  <a:pt x="3343" y="5591"/>
                </a:lnTo>
                <a:lnTo>
                  <a:pt x="3377" y="5593"/>
                </a:lnTo>
                <a:lnTo>
                  <a:pt x="3377" y="5593"/>
                </a:lnTo>
                <a:lnTo>
                  <a:pt x="3425" y="5591"/>
                </a:lnTo>
                <a:lnTo>
                  <a:pt x="3471" y="5585"/>
                </a:lnTo>
                <a:lnTo>
                  <a:pt x="3517" y="5577"/>
                </a:lnTo>
                <a:lnTo>
                  <a:pt x="3563" y="5565"/>
                </a:lnTo>
                <a:lnTo>
                  <a:pt x="3607" y="5551"/>
                </a:lnTo>
                <a:lnTo>
                  <a:pt x="3651" y="5533"/>
                </a:lnTo>
                <a:lnTo>
                  <a:pt x="3691" y="5513"/>
                </a:lnTo>
                <a:lnTo>
                  <a:pt x="3733" y="5489"/>
                </a:lnTo>
                <a:lnTo>
                  <a:pt x="4099" y="5855"/>
                </a:lnTo>
                <a:lnTo>
                  <a:pt x="4301" y="5655"/>
                </a:lnTo>
                <a:lnTo>
                  <a:pt x="3933" y="5287"/>
                </a:lnTo>
                <a:lnTo>
                  <a:pt x="3933" y="5287"/>
                </a:lnTo>
                <a:lnTo>
                  <a:pt x="3949" y="5263"/>
                </a:lnTo>
                <a:lnTo>
                  <a:pt x="3961" y="5239"/>
                </a:lnTo>
                <a:lnTo>
                  <a:pt x="3975" y="5213"/>
                </a:lnTo>
                <a:lnTo>
                  <a:pt x="3985" y="5187"/>
                </a:lnTo>
                <a:lnTo>
                  <a:pt x="4005" y="5135"/>
                </a:lnTo>
                <a:lnTo>
                  <a:pt x="4019" y="5081"/>
                </a:lnTo>
                <a:lnTo>
                  <a:pt x="6396" y="5081"/>
                </a:lnTo>
                <a:lnTo>
                  <a:pt x="6396" y="6395"/>
                </a:lnTo>
                <a:lnTo>
                  <a:pt x="284" y="639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9579FC-44C1-482A-87C3-BAE797827917}"/>
              </a:ext>
            </a:extLst>
          </p:cNvPr>
          <p:cNvSpPr txBox="1"/>
          <p:nvPr/>
        </p:nvSpPr>
        <p:spPr>
          <a:xfrm>
            <a:off x="593676" y="2266448"/>
            <a:ext cx="7866755" cy="41088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sz="1600" dirty="0"/>
              <a:t>Artículos 41 y 46  del T 4 del TO 1996: </a:t>
            </a:r>
            <a:r>
              <a:rPr lang="es-UY" sz="1600" b="1" i="1" dirty="0"/>
              <a:t>“Con la finalidad de determinar que los precios se ajustan razonablemente a los de mercado, el contribuyente deberá suministrar </a:t>
            </a:r>
            <a:r>
              <a:rPr lang="es-UY" sz="1600" i="1" dirty="0"/>
              <a:t>la </a:t>
            </a:r>
            <a:r>
              <a:rPr lang="es-UY" sz="1600" b="1" i="1" dirty="0"/>
              <a:t>información (…)</a:t>
            </a:r>
            <a:r>
              <a:rPr lang="es-UY" sz="1600" i="1" dirty="0"/>
              <a:t>”</a:t>
            </a:r>
            <a:r>
              <a:rPr lang="es-UY" sz="1600" dirty="0"/>
              <a:t> </a:t>
            </a:r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600" dirty="0"/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sz="1600" dirty="0"/>
              <a:t>Artículos 14 y 15 D 56/009: La DGI podrá requerirles la </a:t>
            </a:r>
            <a:r>
              <a:rPr lang="es-UY" sz="1600" b="1" dirty="0"/>
              <a:t>presentación de comprobantes y justificativos de TP</a:t>
            </a:r>
            <a:r>
              <a:rPr lang="es-UY" sz="1600" dirty="0"/>
              <a:t>, así como de los criterios de comparación utilizados, a los efectos del control de dichos precios.</a:t>
            </a:r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600" dirty="0">
              <a:solidFill>
                <a:srgbClr val="C00000"/>
              </a:solidFill>
            </a:endParaRPr>
          </a:p>
          <a:p>
            <a:pPr lvl="5">
              <a:spcAft>
                <a:spcPts val="600"/>
              </a:spcAft>
              <a:buSzPct val="100000"/>
            </a:pPr>
            <a:r>
              <a:rPr lang="es-UY" sz="2200" b="1" dirty="0">
                <a:solidFill>
                  <a:srgbClr val="C00000"/>
                </a:solidFill>
              </a:rPr>
              <a:t>Carga de la prueba: DGI</a:t>
            </a:r>
            <a:r>
              <a:rPr lang="es-UY" sz="2200" dirty="0">
                <a:solidFill>
                  <a:srgbClr val="C00000"/>
                </a:solidFill>
              </a:rPr>
              <a:t> </a:t>
            </a:r>
          </a:p>
          <a:p>
            <a:pPr lvl="5">
              <a:spcAft>
                <a:spcPts val="600"/>
              </a:spcAft>
              <a:buSzPct val="100000"/>
            </a:pPr>
            <a:endParaRPr lang="es-UY" dirty="0"/>
          </a:p>
          <a:p>
            <a:pPr marL="182880" lvl="5" indent="-182880">
              <a:spcAft>
                <a:spcPts val="600"/>
              </a:spcAft>
              <a:buSzPct val="100000"/>
              <a:buFont typeface="Arial"/>
              <a:buChar char="•"/>
            </a:pPr>
            <a:r>
              <a:rPr lang="es-UY" sz="1600" dirty="0"/>
              <a:t>Lineamientos OCDE (Capítulo IV Procedimientos Administrativos): </a:t>
            </a:r>
            <a:r>
              <a:rPr lang="es-UY" sz="1600" i="1" dirty="0"/>
              <a:t>“</a:t>
            </a:r>
            <a:r>
              <a:rPr lang="es-UY" sz="1600" b="1" i="1" dirty="0"/>
              <a:t>es recomendable que los inspectores comiencen por examinar los TP desde la perspectiva del método elegido por el contribuyente</a:t>
            </a:r>
            <a:r>
              <a:rPr lang="es-UY" sz="1600" dirty="0"/>
              <a:t>”</a:t>
            </a:r>
          </a:p>
          <a:p>
            <a:pPr marL="182880" indent="-182880">
              <a:lnSpc>
                <a:spcPct val="100000"/>
              </a:lnSpc>
              <a:spcAft>
                <a:spcPts val="600"/>
              </a:spcAft>
              <a:buSzPct val="100000"/>
              <a:buFont typeface="Arial"/>
              <a:buChar char="•"/>
            </a:pPr>
            <a:endParaRPr lang="es-UY" sz="1600" dirty="0"/>
          </a:p>
        </p:txBody>
      </p:sp>
      <p:sp>
        <p:nvSpPr>
          <p:cNvPr id="7" name="Freeform 92">
            <a:extLst>
              <a:ext uri="{FF2B5EF4-FFF2-40B4-BE49-F238E27FC236}">
                <a16:creationId xmlns:a16="http://schemas.microsoft.com/office/drawing/2014/main" id="{4FCFBE50-DA77-4890-8642-79D543BF113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406588" y="1313226"/>
            <a:ext cx="864096" cy="864612"/>
          </a:xfrm>
          <a:custGeom>
            <a:avLst/>
            <a:gdLst>
              <a:gd name="T0" fmla="*/ 0 w 6682"/>
              <a:gd name="T1" fmla="*/ 0 h 6686"/>
              <a:gd name="T2" fmla="*/ 0 w 6682"/>
              <a:gd name="T3" fmla="*/ 6686 h 6686"/>
              <a:gd name="T4" fmla="*/ 6682 w 6682"/>
              <a:gd name="T5" fmla="*/ 6686 h 6686"/>
              <a:gd name="T6" fmla="*/ 6682 w 6682"/>
              <a:gd name="T7" fmla="*/ 0 h 6686"/>
              <a:gd name="T8" fmla="*/ 0 w 6682"/>
              <a:gd name="T9" fmla="*/ 0 h 6686"/>
              <a:gd name="T10" fmla="*/ 6396 w 6682"/>
              <a:gd name="T11" fmla="*/ 6402 h 6686"/>
              <a:gd name="T12" fmla="*/ 488 w 6682"/>
              <a:gd name="T13" fmla="*/ 6402 h 6686"/>
              <a:gd name="T14" fmla="*/ 3017 w 6682"/>
              <a:gd name="T15" fmla="*/ 3871 h 6686"/>
              <a:gd name="T16" fmla="*/ 4181 w 6682"/>
              <a:gd name="T17" fmla="*/ 5036 h 6686"/>
              <a:gd name="T18" fmla="*/ 5590 w 6682"/>
              <a:gd name="T19" fmla="*/ 3625 h 6686"/>
              <a:gd name="T20" fmla="*/ 3059 w 6682"/>
              <a:gd name="T21" fmla="*/ 1092 h 6686"/>
              <a:gd name="T22" fmla="*/ 1650 w 6682"/>
              <a:gd name="T23" fmla="*/ 2503 h 6686"/>
              <a:gd name="T24" fmla="*/ 2815 w 6682"/>
              <a:gd name="T25" fmla="*/ 3669 h 6686"/>
              <a:gd name="T26" fmla="*/ 284 w 6682"/>
              <a:gd name="T27" fmla="*/ 6202 h 6686"/>
              <a:gd name="T28" fmla="*/ 284 w 6682"/>
              <a:gd name="T29" fmla="*/ 284 h 6686"/>
              <a:gd name="T30" fmla="*/ 6396 w 6682"/>
              <a:gd name="T31" fmla="*/ 284 h 6686"/>
              <a:gd name="T32" fmla="*/ 6396 w 6682"/>
              <a:gd name="T33" fmla="*/ 6402 h 6686"/>
              <a:gd name="T34" fmla="*/ 2051 w 6682"/>
              <a:gd name="T35" fmla="*/ 2503 h 6686"/>
              <a:gd name="T36" fmla="*/ 3059 w 6682"/>
              <a:gd name="T37" fmla="*/ 1494 h 6686"/>
              <a:gd name="T38" fmla="*/ 3273 w 6682"/>
              <a:gd name="T39" fmla="*/ 1711 h 6686"/>
              <a:gd name="T40" fmla="*/ 2267 w 6682"/>
              <a:gd name="T41" fmla="*/ 2717 h 6686"/>
              <a:gd name="T42" fmla="*/ 2051 w 6682"/>
              <a:gd name="T43" fmla="*/ 2503 h 6686"/>
              <a:gd name="T44" fmla="*/ 3473 w 6682"/>
              <a:gd name="T45" fmla="*/ 1911 h 6686"/>
              <a:gd name="T46" fmla="*/ 4781 w 6682"/>
              <a:gd name="T47" fmla="*/ 3219 h 6686"/>
              <a:gd name="T48" fmla="*/ 3775 w 6682"/>
              <a:gd name="T49" fmla="*/ 4225 h 6686"/>
              <a:gd name="T50" fmla="*/ 2467 w 6682"/>
              <a:gd name="T51" fmla="*/ 2917 h 6686"/>
              <a:gd name="T52" fmla="*/ 3473 w 6682"/>
              <a:gd name="T53" fmla="*/ 1911 h 6686"/>
              <a:gd name="T54" fmla="*/ 5186 w 6682"/>
              <a:gd name="T55" fmla="*/ 3625 h 6686"/>
              <a:gd name="T56" fmla="*/ 4181 w 6682"/>
              <a:gd name="T57" fmla="*/ 4631 h 6686"/>
              <a:gd name="T58" fmla="*/ 3975 w 6682"/>
              <a:gd name="T59" fmla="*/ 4427 h 6686"/>
              <a:gd name="T60" fmla="*/ 4983 w 6682"/>
              <a:gd name="T61" fmla="*/ 3421 h 6686"/>
              <a:gd name="T62" fmla="*/ 5186 w 6682"/>
              <a:gd name="T63" fmla="*/ 3625 h 6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82" h="6686">
                <a:moveTo>
                  <a:pt x="0" y="0"/>
                </a:moveTo>
                <a:lnTo>
                  <a:pt x="0" y="6686"/>
                </a:lnTo>
                <a:lnTo>
                  <a:pt x="6682" y="6686"/>
                </a:lnTo>
                <a:lnTo>
                  <a:pt x="6682" y="0"/>
                </a:lnTo>
                <a:lnTo>
                  <a:pt x="0" y="0"/>
                </a:lnTo>
                <a:close/>
                <a:moveTo>
                  <a:pt x="6396" y="6402"/>
                </a:moveTo>
                <a:lnTo>
                  <a:pt x="488" y="6402"/>
                </a:lnTo>
                <a:lnTo>
                  <a:pt x="3017" y="3871"/>
                </a:lnTo>
                <a:lnTo>
                  <a:pt x="4181" y="5036"/>
                </a:lnTo>
                <a:lnTo>
                  <a:pt x="5590" y="3625"/>
                </a:lnTo>
                <a:lnTo>
                  <a:pt x="3059" y="1092"/>
                </a:lnTo>
                <a:lnTo>
                  <a:pt x="1650" y="2503"/>
                </a:lnTo>
                <a:lnTo>
                  <a:pt x="2815" y="3669"/>
                </a:lnTo>
                <a:lnTo>
                  <a:pt x="284" y="6202"/>
                </a:lnTo>
                <a:lnTo>
                  <a:pt x="284" y="284"/>
                </a:lnTo>
                <a:lnTo>
                  <a:pt x="6396" y="284"/>
                </a:lnTo>
                <a:lnTo>
                  <a:pt x="6396" y="6402"/>
                </a:lnTo>
                <a:close/>
                <a:moveTo>
                  <a:pt x="2051" y="2503"/>
                </a:moveTo>
                <a:lnTo>
                  <a:pt x="3059" y="1494"/>
                </a:lnTo>
                <a:lnTo>
                  <a:pt x="3273" y="1711"/>
                </a:lnTo>
                <a:lnTo>
                  <a:pt x="2267" y="2717"/>
                </a:lnTo>
                <a:lnTo>
                  <a:pt x="2051" y="2503"/>
                </a:lnTo>
                <a:close/>
                <a:moveTo>
                  <a:pt x="3473" y="1911"/>
                </a:moveTo>
                <a:lnTo>
                  <a:pt x="4781" y="3219"/>
                </a:lnTo>
                <a:lnTo>
                  <a:pt x="3775" y="4225"/>
                </a:lnTo>
                <a:lnTo>
                  <a:pt x="2467" y="2917"/>
                </a:lnTo>
                <a:lnTo>
                  <a:pt x="3473" y="1911"/>
                </a:lnTo>
                <a:close/>
                <a:moveTo>
                  <a:pt x="5186" y="3625"/>
                </a:moveTo>
                <a:lnTo>
                  <a:pt x="4181" y="4631"/>
                </a:lnTo>
                <a:lnTo>
                  <a:pt x="3975" y="4427"/>
                </a:lnTo>
                <a:lnTo>
                  <a:pt x="4983" y="3421"/>
                </a:lnTo>
                <a:lnTo>
                  <a:pt x="5186" y="362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58643" tIns="29322" rIns="58643" bIns="29322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1895543883"/>
      </p:ext>
    </p:extLst>
  </p:cSld>
  <p:clrMapOvr>
    <a:masterClrMapping/>
  </p:clrMapOvr>
</p:sld>
</file>

<file path=ppt/theme/theme1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4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4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resentation1" id="{CCF45EB7-F9DF-47C5-AB85-48BC232BEAA9}" vid="{DFCB562E-E06E-4428-B9BF-980ED610BD28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4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4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4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4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PwC_4x3_PowerPoint_Template_2018</Template>
  <TotalTime>250</TotalTime>
  <Words>870</Words>
  <Application>Microsoft Office PowerPoint</Application>
  <PresentationFormat>On-screen Show (4:3)</PresentationFormat>
  <Paragraphs>220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Georgia</vt:lpstr>
      <vt:lpstr>Times New Roman</vt:lpstr>
      <vt:lpstr>Wingdings</vt:lpstr>
      <vt:lpstr>PwC</vt:lpstr>
      <vt:lpstr>Actualidad de los  Precios de Transferencia en Uruguay:   El control jurisdiccional</vt:lpstr>
      <vt:lpstr>Agenda </vt:lpstr>
      <vt:lpstr>1</vt:lpstr>
      <vt:lpstr>Hitos relevantes</vt:lpstr>
      <vt:lpstr>2</vt:lpstr>
      <vt:lpstr>Precios de transferencia (generalidades)</vt:lpstr>
      <vt:lpstr>3</vt:lpstr>
      <vt:lpstr>Experiencias de fiscalización en materia de precios de transferencia (Uruguay)</vt:lpstr>
      <vt:lpstr>Experiencias de fiscalización en materia de precios de transferencia (Uruguay) (cont.)</vt:lpstr>
      <vt:lpstr>Tendencias y desafíos</vt:lpstr>
      <vt:lpstr>4</vt:lpstr>
      <vt:lpstr>Sentencia TCA (“específica” TP)- 456/2009</vt:lpstr>
      <vt:lpstr>Posición DGI </vt:lpstr>
      <vt:lpstr>Posición DGI </vt:lpstr>
      <vt:lpstr>Posición Contribuyente</vt:lpstr>
      <vt:lpstr>Posición TCA</vt:lpstr>
      <vt:lpstr>Posición TCA</vt:lpstr>
      <vt:lpstr>Nueva etapa: Cuestiones que pasan a ser más importantes …</vt:lpstr>
      <vt:lpstr>¡Gracias!  Mario Ferrari Rey mario@ferrari.pwc.com  Luciana Ávalo luciana.x.avalo@pwc.com </vt:lpstr>
    </vt:vector>
  </TitlesOfParts>
  <Manager/>
  <Company>PricewaterhouseCoopers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 consectetuer</dc:title>
  <dc:subject/>
  <dc:creator>Johanna Opalo</dc:creator>
  <cp:keywords/>
  <dc:description/>
  <cp:lastModifiedBy>Luciana Avalo</cp:lastModifiedBy>
  <cp:revision>63</cp:revision>
  <dcterms:created xsi:type="dcterms:W3CDTF">2020-02-19T18:34:19Z</dcterms:created>
  <dcterms:modified xsi:type="dcterms:W3CDTF">2020-02-20T19:16:47Z</dcterms:modified>
  <cp:category/>
</cp:coreProperties>
</file>